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</p:sldIdLst>
  <p:sldSz cx="6858000" cy="9906000" type="A4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2" d="100"/>
          <a:sy n="52" d="100"/>
        </p:scale>
        <p:origin x="2092" y="6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1621191"/>
            <a:ext cx="5829300" cy="3448756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57250" y="5202944"/>
            <a:ext cx="5143500" cy="2391656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lang="ja-JP" altLang="en-US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9752378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6189149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4907757" y="527403"/>
            <a:ext cx="1478756" cy="8394877"/>
          </a:xfrm>
        </p:spPr>
        <p:txBody>
          <a:bodyPr vert="eaVert"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71488" y="527403"/>
            <a:ext cx="4350544" cy="8394877"/>
          </a:xfrm>
        </p:spPr>
        <p:txBody>
          <a:bodyPr vert="eaVert"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7408224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2505306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7916" y="2469624"/>
            <a:ext cx="5915025" cy="4120620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67916" y="6629226"/>
            <a:ext cx="5915025" cy="2166937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82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82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328350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71488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71863" y="2637014"/>
            <a:ext cx="2914650" cy="6285266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90546359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527405"/>
            <a:ext cx="5915025" cy="1914702"/>
          </a:xfrm>
        </p:spPr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2381" y="2428347"/>
            <a:ext cx="2901255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2381" y="3618442"/>
            <a:ext cx="2901255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71863" y="2428347"/>
            <a:ext cx="2915543" cy="1190095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71863" y="3618442"/>
            <a:ext cx="2915543" cy="5322183"/>
          </a:xfrm>
        </p:spPr>
        <p:txBody>
          <a:bodyPr/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95885466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5860166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804024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15543" y="1426283"/>
            <a:ext cx="3471863" cy="7039681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8929271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381" y="660400"/>
            <a:ext cx="2211884" cy="2311400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915543" y="1426283"/>
            <a:ext cx="3471863" cy="7039681"/>
          </a:xfrm>
        </p:spPr>
        <p:txBody>
          <a:bodyPr anchor="t"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r>
              <a:rPr lang="ja-JP" altLang="en-US"/>
              <a:t>アイコンをクリックして図を追加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381" y="2971800"/>
            <a:ext cx="2211884" cy="5505627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lang="ja-JP" altLang="en-US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64080027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71488" y="527405"/>
            <a:ext cx="5915025" cy="191470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ja-JP" altLang="en-US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71488" y="2637014"/>
            <a:ext cx="5915025" cy="62852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/>
              <a:t>マスター テキストの書式設定</a:t>
            </a:r>
          </a:p>
          <a:p>
            <a:pPr lvl="1"/>
            <a:r>
              <a:rPr lang="ja-JP" altLang="en-US"/>
              <a:t>第 </a:t>
            </a:r>
            <a:r>
              <a:rPr lang="en-US" altLang="ja-JP"/>
              <a:t>2 </a:t>
            </a:r>
            <a:r>
              <a:rPr lang="ja-JP" altLang="en-US"/>
              <a:t>レベル</a:t>
            </a:r>
          </a:p>
          <a:p>
            <a:pPr lvl="2"/>
            <a:r>
              <a:rPr lang="ja-JP" altLang="en-US"/>
              <a:t>第 </a:t>
            </a:r>
            <a:r>
              <a:rPr lang="en-US" altLang="ja-JP"/>
              <a:t>3 </a:t>
            </a:r>
            <a:r>
              <a:rPr lang="ja-JP" altLang="en-US"/>
              <a:t>レベル</a:t>
            </a:r>
          </a:p>
          <a:p>
            <a:pPr lvl="3"/>
            <a:r>
              <a:rPr lang="ja-JP" altLang="en-US"/>
              <a:t>第 </a:t>
            </a:r>
            <a:r>
              <a:rPr lang="en-US" altLang="ja-JP"/>
              <a:t>4 </a:t>
            </a:r>
            <a:r>
              <a:rPr lang="ja-JP" altLang="en-US"/>
              <a:t>レベル</a:t>
            </a:r>
          </a:p>
          <a:p>
            <a:pPr lvl="4"/>
            <a:r>
              <a:rPr lang="ja-JP" altLang="en-US"/>
              <a:t>第 </a:t>
            </a:r>
            <a:r>
              <a:rPr lang="en-US" altLang="ja-JP"/>
              <a:t>5 </a:t>
            </a:r>
            <a:r>
              <a:rPr lang="ja-JP" altLang="en-US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71488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D019F8B-3E35-44E1-B9FD-A508936D744C}" type="datetimeFigureOut">
              <a:rPr kumimoji="1" lang="ja-JP" altLang="en-US" smtClean="0"/>
              <a:t>2025/9/2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71713" y="9181397"/>
            <a:ext cx="2314575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843463" y="9181397"/>
            <a:ext cx="1543050" cy="52740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945892D0-E7BB-47FD-B4F9-DC021055ACB0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3955227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>
            <a:extLst>
              <a:ext uri="{FF2B5EF4-FFF2-40B4-BE49-F238E27FC236}">
                <a16:creationId xmlns:a16="http://schemas.microsoft.com/office/drawing/2014/main" id="{7E353529-99F5-28DF-147A-31EA78324E24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82599" y="416040"/>
            <a:ext cx="3495675" cy="481077"/>
          </a:xfrm>
          <a:solidFill>
            <a:srgbClr val="0070C0"/>
          </a:solidFill>
        </p:spPr>
        <p:txBody>
          <a:bodyPr>
            <a:normAutofit/>
          </a:bodyPr>
          <a:lstStyle/>
          <a:p>
            <a:pPr algn="l"/>
            <a:r>
              <a:rPr lang="ja-JP" altLang="en-US" sz="2400" b="1" i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小林</a:t>
            </a:r>
            <a:r>
              <a:rPr kumimoji="1" lang="ja-JP" altLang="en-US" sz="2400" b="1" i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12700" dist="38100" dir="2700000" algn="tl" rotWithShape="0">
                    <a:schemeClr val="bg1">
                      <a:lumMod val="50000"/>
                    </a:scheme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小学校・平尾小学校</a:t>
            </a:r>
            <a:endParaRPr kumimoji="1" lang="ja-JP" altLang="en-US" sz="3200" b="1" i="1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12700" dist="38100" dir="2700000" algn="tl" rotWithShape="0">
                  <a:schemeClr val="bg1">
                    <a:lumMod val="50000"/>
                  </a:scheme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pic>
        <p:nvPicPr>
          <p:cNvPr id="10" name="図 9" descr="コンピュータ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A150A32A-1A10-718C-39FE-C8764B61169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982696" y="84254"/>
            <a:ext cx="840822" cy="840822"/>
          </a:xfrm>
          <a:prstGeom prst="rect">
            <a:avLst/>
          </a:prstGeom>
        </p:spPr>
      </p:pic>
      <p:sp>
        <p:nvSpPr>
          <p:cNvPr id="3" name="字幕 2">
            <a:extLst>
              <a:ext uri="{FF2B5EF4-FFF2-40B4-BE49-F238E27FC236}">
                <a16:creationId xmlns:a16="http://schemas.microsoft.com/office/drawing/2014/main" id="{DF58B8B5-4B98-7AA1-BB63-F8471ED0818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181100" y="1449590"/>
            <a:ext cx="4562476" cy="633141"/>
          </a:xfrm>
        </p:spPr>
        <p:txBody>
          <a:bodyPr tIns="0" bIns="0" anchor="ctr" anchorCtr="0">
            <a:normAutofit fontScale="92500"/>
          </a:bodyPr>
          <a:lstStyle/>
          <a:p>
            <a:pPr algn="dist"/>
            <a:r>
              <a:rPr lang="ja-JP" altLang="en-US" sz="1600" u="sng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第１回検討会議を開催</a:t>
            </a:r>
            <a:endParaRPr lang="en-US" altLang="ja-JP" sz="1600" u="sng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《</a:t>
            </a:r>
            <a:r>
              <a:rPr lang="ja-JP" altLang="en-US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学校名・標準服・通学路</a:t>
            </a:r>
            <a:r>
              <a:rPr lang="ja-JP" altLang="en-US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について議論しました！</a:t>
            </a:r>
            <a:r>
              <a:rPr lang="en-US" altLang="ja-JP" sz="16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》</a:t>
            </a:r>
            <a:endParaRPr kumimoji="1" lang="ja-JP" altLang="en-US" sz="16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5" name="字幕 2">
            <a:extLst>
              <a:ext uri="{FF2B5EF4-FFF2-40B4-BE49-F238E27FC236}">
                <a16:creationId xmlns:a16="http://schemas.microsoft.com/office/drawing/2014/main" id="{9C004460-ACE9-D53F-2966-0C25AE029512}"/>
              </a:ext>
            </a:extLst>
          </p:cNvPr>
          <p:cNvSpPr txBox="1">
            <a:spLocks/>
          </p:cNvSpPr>
          <p:nvPr/>
        </p:nvSpPr>
        <p:spPr>
          <a:xfrm>
            <a:off x="280988" y="2104904"/>
            <a:ext cx="6138334" cy="813873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大正区役所と教育委員会事務局では、こどもたちの良好な教育環境や教育活動を確保するため、学校は一定規模の集団規模が望ましいという「大阪市立学校活性化条例」の考え方のもと、学校配置の適正化が必要であると考え、小林小学校と平尾小学校の学校再編整備計画案を策定し、令和７年２月に教育委員会会議において議決されました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7" name="字幕 2">
            <a:extLst>
              <a:ext uri="{FF2B5EF4-FFF2-40B4-BE49-F238E27FC236}">
                <a16:creationId xmlns:a16="http://schemas.microsoft.com/office/drawing/2014/main" id="{EDD54978-3D86-A4FB-B6D7-C21985FB3FCE}"/>
              </a:ext>
            </a:extLst>
          </p:cNvPr>
          <p:cNvSpPr txBox="1">
            <a:spLocks/>
          </p:cNvSpPr>
          <p:nvPr/>
        </p:nvSpPr>
        <p:spPr>
          <a:xfrm>
            <a:off x="378883" y="4049286"/>
            <a:ext cx="6138334" cy="2454873"/>
          </a:xfrm>
          <a:prstGeom prst="rect">
            <a:avLst/>
          </a:prstGeom>
          <a:ln w="12700">
            <a:noFill/>
            <a:prstDash val="dash"/>
          </a:ln>
        </p:spPr>
        <p:txBody>
          <a:bodyPr vert="horz" lIns="91440" tIns="0" rIns="91440" bIns="0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 　時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令和７年６月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30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日（月）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19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時から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場 　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平尾小学校　多目的室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出席者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検討会議メンバー：小林小学校区、平尾小学校区からそれぞれ５名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事務局：大正区役所（区長ほか５名）、教育委員会事務局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3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名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オブザーバー：小林小学校長、平尾小学校長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議 　題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・これまでの経過及び「小林小学校・平尾小学校　学校再編整備計画」について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・検討会議について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ts val="1800"/>
              </a:lnSpc>
              <a:spcBef>
                <a:spcPts val="0"/>
              </a:spcBef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・今後の進め方について</a:t>
            </a:r>
            <a:endParaRPr lang="en-US" altLang="ja-JP" sz="14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8" name="字幕 2">
            <a:extLst>
              <a:ext uri="{FF2B5EF4-FFF2-40B4-BE49-F238E27FC236}">
                <a16:creationId xmlns:a16="http://schemas.microsoft.com/office/drawing/2014/main" id="{B236780D-417C-77AE-D583-A797D703D49C}"/>
              </a:ext>
            </a:extLst>
          </p:cNvPr>
          <p:cNvSpPr txBox="1">
            <a:spLocks/>
          </p:cNvSpPr>
          <p:nvPr/>
        </p:nvSpPr>
        <p:spPr>
          <a:xfrm>
            <a:off x="557742" y="9330214"/>
            <a:ext cx="4378326" cy="287866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検討会議当日の詳細（資料や会議要旨）は、区ホームページをご覧ください。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9" name="矢印: 右 8">
            <a:extLst>
              <a:ext uri="{FF2B5EF4-FFF2-40B4-BE49-F238E27FC236}">
                <a16:creationId xmlns:a16="http://schemas.microsoft.com/office/drawing/2014/main" id="{CF7B54D2-4665-8CC3-C7DF-75F5A09B9081}"/>
              </a:ext>
            </a:extLst>
          </p:cNvPr>
          <p:cNvSpPr/>
          <p:nvPr/>
        </p:nvSpPr>
        <p:spPr>
          <a:xfrm>
            <a:off x="4936068" y="9303807"/>
            <a:ext cx="440266" cy="292100"/>
          </a:xfrm>
          <a:prstGeom prst="rightArrow">
            <a:avLst/>
          </a:prstGeom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ja-JP" altLang="en-US"/>
          </a:p>
        </p:txBody>
      </p:sp>
      <p:sp>
        <p:nvSpPr>
          <p:cNvPr id="12" name="字幕 2">
            <a:extLst>
              <a:ext uri="{FF2B5EF4-FFF2-40B4-BE49-F238E27FC236}">
                <a16:creationId xmlns:a16="http://schemas.microsoft.com/office/drawing/2014/main" id="{C083F433-98BC-DB33-C302-6FD952DCF7ED}"/>
              </a:ext>
            </a:extLst>
          </p:cNvPr>
          <p:cNvSpPr txBox="1">
            <a:spLocks/>
          </p:cNvSpPr>
          <p:nvPr/>
        </p:nvSpPr>
        <p:spPr>
          <a:xfrm>
            <a:off x="378883" y="7018192"/>
            <a:ext cx="4710829" cy="2312022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再編整備計画の概要について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・小林小学校と平尾小学校の２校を統合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・活用施設：平尾小学校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・統合時期（予定）：令和１０年４月（平尾小学校の教室改造等の完了後）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検討会議での意見聴取項目について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・学校名、校章、校歌、標準服、その他必要な事項（通学路の安全対策）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・学校再編整備計画に関すること（再編後の学校の魅力化等）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検討会議のスケジュールについて</a:t>
            </a:r>
            <a:r>
              <a:rPr lang="en-US" altLang="ja-JP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・検討会議は概ね年３回程度の開催を予定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5EF1C9CD-CC80-269F-1E11-E6D27BFD478F}"/>
              </a:ext>
            </a:extLst>
          </p:cNvPr>
          <p:cNvSpPr txBox="1">
            <a:spLocks/>
          </p:cNvSpPr>
          <p:nvPr/>
        </p:nvSpPr>
        <p:spPr>
          <a:xfrm>
            <a:off x="4853252" y="299154"/>
            <a:ext cx="1780647" cy="317554"/>
          </a:xfrm>
          <a:prstGeom prst="rect">
            <a:avLst/>
          </a:prstGeom>
          <a:ln>
            <a:solidFill>
              <a:schemeClr val="tx1"/>
            </a:solidFill>
          </a:ln>
        </p:spPr>
        <p:txBody>
          <a:bodyPr vert="horz" lIns="91440" tIns="0" rIns="91440" bIns="36000" rtlCol="0" anchor="ctr" anchorCtr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ja-JP" altLang="en-US" sz="11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保護者・地域のみなさまへ</a:t>
            </a:r>
            <a:endParaRPr lang="en-US" altLang="ja-JP" sz="11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3" name="字幕 2">
            <a:extLst>
              <a:ext uri="{FF2B5EF4-FFF2-40B4-BE49-F238E27FC236}">
                <a16:creationId xmlns:a16="http://schemas.microsoft.com/office/drawing/2014/main" id="{A222CBFE-8EDB-776D-1568-CD434B1B4EBD}"/>
              </a:ext>
            </a:extLst>
          </p:cNvPr>
          <p:cNvSpPr txBox="1">
            <a:spLocks/>
          </p:cNvSpPr>
          <p:nvPr/>
        </p:nvSpPr>
        <p:spPr>
          <a:xfrm>
            <a:off x="280988" y="3007853"/>
            <a:ext cx="6138334" cy="718367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50000"/>
              </a:lnSpc>
            </a:pP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この計画に基づき、保護者・地域住民の代表の方々からご意見をいただく場として「小林小学校・平尾小学校　学校適正配置検討会議」を設置し、第</a:t>
            </a:r>
            <a:r>
              <a:rPr lang="en-US" altLang="ja-JP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1</a:t>
            </a:r>
            <a:r>
              <a:rPr lang="ja-JP" altLang="en-US" sz="10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回の検討会議を開催しましたので、主な内容についてお知らせします。</a:t>
            </a:r>
            <a:endParaRPr lang="en-US" altLang="ja-JP" sz="10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4" name="タイトル 1">
            <a:extLst>
              <a:ext uri="{FF2B5EF4-FFF2-40B4-BE49-F238E27FC236}">
                <a16:creationId xmlns:a16="http://schemas.microsoft.com/office/drawing/2014/main" id="{17EFD727-F4FA-C855-B9E7-7360E9A9AF8A}"/>
              </a:ext>
            </a:extLst>
          </p:cNvPr>
          <p:cNvSpPr txBox="1">
            <a:spLocks/>
          </p:cNvSpPr>
          <p:nvPr/>
        </p:nvSpPr>
        <p:spPr>
          <a:xfrm>
            <a:off x="482599" y="897119"/>
            <a:ext cx="6034617" cy="503055"/>
          </a:xfrm>
          <a:prstGeom prst="rect">
            <a:avLst/>
          </a:prstGeom>
          <a:solidFill>
            <a:srgbClr val="0070C0"/>
          </a:solidFill>
        </p:spPr>
        <p:txBody>
          <a:bodyPr vert="horz" lIns="91440" tIns="45720" rIns="91440" bIns="45720" rtlCol="0" anchor="b">
            <a:normAutofit fontScale="97500" lnSpcReduction="10000"/>
          </a:bodyPr>
          <a:lstStyle>
            <a:lvl1pPr algn="ctr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kumimoji="1" sz="45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ja-JP" altLang="en-US" sz="3200" b="1" i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学校適正配置検討会議　</a:t>
            </a:r>
            <a:r>
              <a:rPr lang="en-US" altLang="ja-JP" sz="3200" b="1" i="1" dirty="0">
                <a:ln w="9525">
                  <a:solidFill>
                    <a:schemeClr val="tx1"/>
                  </a:solidFill>
                  <a:prstDash val="solid"/>
                </a:ln>
                <a:solidFill>
                  <a:schemeClr val="bg1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NEWS!!</a:t>
            </a:r>
            <a:endParaRPr lang="ja-JP" altLang="en-US" sz="3200" b="1" i="1" dirty="0">
              <a:ln w="9525">
                <a:solidFill>
                  <a:schemeClr val="tx1"/>
                </a:solidFill>
                <a:prstDash val="solid"/>
              </a:ln>
              <a:solidFill>
                <a:schemeClr val="bg1"/>
              </a:solidFill>
              <a:effectLst>
                <a:outerShdw blurRad="50800" dist="38100" dir="2700000" algn="tl" rotWithShape="0">
                  <a:prstClr val="black">
                    <a:alpha val="40000"/>
                  </a:prstClr>
                </a:outerShdw>
              </a:effectLst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15" name="四角形: 角を丸くする 14">
            <a:extLst>
              <a:ext uri="{FF2B5EF4-FFF2-40B4-BE49-F238E27FC236}">
                <a16:creationId xmlns:a16="http://schemas.microsoft.com/office/drawing/2014/main" id="{776349C8-A1DA-341B-EA0F-17AD5DFC957F}"/>
              </a:ext>
            </a:extLst>
          </p:cNvPr>
          <p:cNvSpPr/>
          <p:nvPr/>
        </p:nvSpPr>
        <p:spPr>
          <a:xfrm rot="20345640">
            <a:off x="3914338" y="194622"/>
            <a:ext cx="882558" cy="312037"/>
          </a:xfrm>
          <a:prstGeom prst="roundRect">
            <a:avLst/>
          </a:prstGeom>
          <a:noFill/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en-US" altLang="ja-JP" sz="1800" dirty="0">
              <a:solidFill>
                <a:schemeClr val="tx1"/>
              </a:solidFill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ctr"/>
            <a:r>
              <a:rPr kumimoji="1" lang="ja-JP" altLang="en-US" sz="1800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第１号</a:t>
            </a:r>
          </a:p>
          <a:p>
            <a:pPr algn="ctr"/>
            <a:endParaRPr kumimoji="1" lang="ja-JP" altLang="en-US" dirty="0"/>
          </a:p>
        </p:txBody>
      </p:sp>
      <p:pic>
        <p:nvPicPr>
          <p:cNvPr id="4" name="図 3" descr="QR コード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89DCE75-5FBA-D624-0D5B-4766014970B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481370" y="9031125"/>
            <a:ext cx="754807" cy="754807"/>
          </a:xfrm>
          <a:prstGeom prst="rect">
            <a:avLst/>
          </a:prstGeom>
        </p:spPr>
      </p:pic>
      <p:pic>
        <p:nvPicPr>
          <p:cNvPr id="20" name="図 19" descr="レゴ, 選手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07FDFED0-BE23-6312-BE3D-B917E00DAE33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17" y="4066331"/>
            <a:ext cx="1465099" cy="1465099"/>
          </a:xfrm>
          <a:prstGeom prst="rect">
            <a:avLst/>
          </a:prstGeom>
        </p:spPr>
      </p:pic>
      <p:pic>
        <p:nvPicPr>
          <p:cNvPr id="22" name="図 21">
            <a:extLst>
              <a:ext uri="{FF2B5EF4-FFF2-40B4-BE49-F238E27FC236}">
                <a16:creationId xmlns:a16="http://schemas.microsoft.com/office/drawing/2014/main" id="{A362EC1A-2363-1B13-B62A-C72DE954E4C5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052117" y="7042176"/>
            <a:ext cx="1266928" cy="1266928"/>
          </a:xfrm>
          <a:prstGeom prst="rect">
            <a:avLst/>
          </a:prstGeom>
        </p:spPr>
      </p:pic>
      <p:sp>
        <p:nvSpPr>
          <p:cNvPr id="24" name="正方形/長方形 23">
            <a:extLst>
              <a:ext uri="{FF2B5EF4-FFF2-40B4-BE49-F238E27FC236}">
                <a16:creationId xmlns:a16="http://schemas.microsoft.com/office/drawing/2014/main" id="{BE84E289-E3A0-ED0D-844B-6E45BF43EB6A}"/>
              </a:ext>
            </a:extLst>
          </p:cNvPr>
          <p:cNvSpPr/>
          <p:nvPr/>
        </p:nvSpPr>
        <p:spPr>
          <a:xfrm>
            <a:off x="782212" y="3781073"/>
            <a:ext cx="4307499" cy="3161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第１回検討会議の開催概要</a:t>
            </a:r>
            <a:endParaRPr kumimoji="1" lang="ja-JP" altLang="en-US" sz="1600" dirty="0"/>
          </a:p>
        </p:txBody>
      </p:sp>
      <p:sp>
        <p:nvSpPr>
          <p:cNvPr id="27" name="正方形/長方形 26">
            <a:extLst>
              <a:ext uri="{FF2B5EF4-FFF2-40B4-BE49-F238E27FC236}">
                <a16:creationId xmlns:a16="http://schemas.microsoft.com/office/drawing/2014/main" id="{E405D530-54D8-7428-4420-2874DEC0FE0C}"/>
              </a:ext>
            </a:extLst>
          </p:cNvPr>
          <p:cNvSpPr/>
          <p:nvPr/>
        </p:nvSpPr>
        <p:spPr>
          <a:xfrm>
            <a:off x="378883" y="3781074"/>
            <a:ext cx="403329" cy="31612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endParaRPr kumimoji="1" lang="ja-JP" altLang="en-US" sz="1600" dirty="0"/>
          </a:p>
        </p:txBody>
      </p:sp>
      <p:sp>
        <p:nvSpPr>
          <p:cNvPr id="28" name="正方形/長方形 27">
            <a:extLst>
              <a:ext uri="{FF2B5EF4-FFF2-40B4-BE49-F238E27FC236}">
                <a16:creationId xmlns:a16="http://schemas.microsoft.com/office/drawing/2014/main" id="{A2A0F038-2F8F-ECC0-DB74-6D07376B74D3}"/>
              </a:ext>
            </a:extLst>
          </p:cNvPr>
          <p:cNvSpPr/>
          <p:nvPr/>
        </p:nvSpPr>
        <p:spPr>
          <a:xfrm>
            <a:off x="378883" y="6652649"/>
            <a:ext cx="403329" cy="31612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endParaRPr kumimoji="1" lang="ja-JP" altLang="en-US" sz="1600" dirty="0"/>
          </a:p>
        </p:txBody>
      </p:sp>
      <p:sp>
        <p:nvSpPr>
          <p:cNvPr id="29" name="正方形/長方形 28">
            <a:extLst>
              <a:ext uri="{FF2B5EF4-FFF2-40B4-BE49-F238E27FC236}">
                <a16:creationId xmlns:a16="http://schemas.microsoft.com/office/drawing/2014/main" id="{606C4460-246B-15B3-6341-560AFAAB6884}"/>
              </a:ext>
            </a:extLst>
          </p:cNvPr>
          <p:cNvSpPr/>
          <p:nvPr/>
        </p:nvSpPr>
        <p:spPr>
          <a:xfrm>
            <a:off x="782212" y="6652649"/>
            <a:ext cx="4307499" cy="3161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/>
              <a:t>行政からの主な説明内容</a:t>
            </a:r>
          </a:p>
        </p:txBody>
      </p:sp>
    </p:spTree>
    <p:extLst>
      <p:ext uri="{BB962C8B-B14F-4D97-AF65-F5344CB8AC3E}">
        <p14:creationId xmlns:p14="http://schemas.microsoft.com/office/powerpoint/2010/main" val="148709551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四角形: 角を丸くする 3">
            <a:extLst>
              <a:ext uri="{FF2B5EF4-FFF2-40B4-BE49-F238E27FC236}">
                <a16:creationId xmlns:a16="http://schemas.microsoft.com/office/drawing/2014/main" id="{BDD2AC08-D6BB-BE30-BBCD-D878F2C5DC7C}"/>
              </a:ext>
            </a:extLst>
          </p:cNvPr>
          <p:cNvSpPr/>
          <p:nvPr/>
        </p:nvSpPr>
        <p:spPr>
          <a:xfrm>
            <a:off x="529165" y="220134"/>
            <a:ext cx="5799667" cy="394846"/>
          </a:xfrm>
          <a:prstGeom prst="roundRect">
            <a:avLst/>
          </a:prstGeom>
          <a:solidFill>
            <a:srgbClr val="0070C0"/>
          </a:solidFill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/>
              <a:t>いただいた主なご意見と今回の検討会議での確認事項</a:t>
            </a:r>
          </a:p>
        </p:txBody>
      </p:sp>
      <p:sp>
        <p:nvSpPr>
          <p:cNvPr id="6" name="四角形: 角を丸くする 5">
            <a:extLst>
              <a:ext uri="{FF2B5EF4-FFF2-40B4-BE49-F238E27FC236}">
                <a16:creationId xmlns:a16="http://schemas.microsoft.com/office/drawing/2014/main" id="{8D6C5B5E-687C-0100-B6CA-CDFBE023865F}"/>
              </a:ext>
            </a:extLst>
          </p:cNvPr>
          <p:cNvSpPr/>
          <p:nvPr/>
        </p:nvSpPr>
        <p:spPr>
          <a:xfrm>
            <a:off x="448733" y="812801"/>
            <a:ext cx="1507066" cy="296333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学校名について</a:t>
            </a:r>
          </a:p>
        </p:txBody>
      </p:sp>
      <p:sp>
        <p:nvSpPr>
          <p:cNvPr id="7" name="四角形: 角を丸くする 6">
            <a:extLst>
              <a:ext uri="{FF2B5EF4-FFF2-40B4-BE49-F238E27FC236}">
                <a16:creationId xmlns:a16="http://schemas.microsoft.com/office/drawing/2014/main" id="{1CF8A1B4-A92E-62C4-6453-BFF40CBDB706}"/>
              </a:ext>
            </a:extLst>
          </p:cNvPr>
          <p:cNvSpPr/>
          <p:nvPr/>
        </p:nvSpPr>
        <p:spPr>
          <a:xfrm>
            <a:off x="448730" y="3804050"/>
            <a:ext cx="1507066" cy="24976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標準服について</a:t>
            </a:r>
          </a:p>
        </p:txBody>
      </p:sp>
      <p:sp>
        <p:nvSpPr>
          <p:cNvPr id="8" name="四角形: 角を丸くする 7">
            <a:extLst>
              <a:ext uri="{FF2B5EF4-FFF2-40B4-BE49-F238E27FC236}">
                <a16:creationId xmlns:a16="http://schemas.microsoft.com/office/drawing/2014/main" id="{D393CB2C-B1CD-BF3F-323E-65543AD5B02D}"/>
              </a:ext>
            </a:extLst>
          </p:cNvPr>
          <p:cNvSpPr/>
          <p:nvPr/>
        </p:nvSpPr>
        <p:spPr>
          <a:xfrm>
            <a:off x="448729" y="6149715"/>
            <a:ext cx="1507066" cy="249766"/>
          </a:xfrm>
          <a:prstGeom prst="roundRect">
            <a:avLst/>
          </a:prstGeom>
          <a:noFill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400" b="1" dirty="0">
                <a:solidFill>
                  <a:schemeClr val="tx1"/>
                </a:solidFill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通学路について</a:t>
            </a:r>
          </a:p>
        </p:txBody>
      </p:sp>
      <p:sp>
        <p:nvSpPr>
          <p:cNvPr id="9" name="字幕 2">
            <a:extLst>
              <a:ext uri="{FF2B5EF4-FFF2-40B4-BE49-F238E27FC236}">
                <a16:creationId xmlns:a16="http://schemas.microsoft.com/office/drawing/2014/main" id="{9792224B-E8A3-403B-BC5D-D20D87BD407F}"/>
              </a:ext>
            </a:extLst>
          </p:cNvPr>
          <p:cNvSpPr txBox="1">
            <a:spLocks/>
          </p:cNvSpPr>
          <p:nvPr/>
        </p:nvSpPr>
        <p:spPr>
          <a:xfrm>
            <a:off x="448732" y="1172333"/>
            <a:ext cx="5880100" cy="2431479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主なご意見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・対等な立場での統合になるので、新しい学校名がよいのではないか。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・小学校は避難所になっており、学校名が変わると避難場所がわからなくなる方が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出てくるのではないか。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・平等性の観点も考え、アンケートを行った方がよい。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確認事項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・各メンバーから学校名案を提出していただいたうえで、次回の会議において区長が　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提案する方法で進める。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・アンケートを実施するかどうか、またその方法は、次回の会議で検討する。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0" name="字幕 2">
            <a:extLst>
              <a:ext uri="{FF2B5EF4-FFF2-40B4-BE49-F238E27FC236}">
                <a16:creationId xmlns:a16="http://schemas.microsoft.com/office/drawing/2014/main" id="{B2C88DAD-C2B7-F925-D23A-91A0EFDD4D62}"/>
              </a:ext>
            </a:extLst>
          </p:cNvPr>
          <p:cNvSpPr txBox="1">
            <a:spLocks/>
          </p:cNvSpPr>
          <p:nvPr/>
        </p:nvSpPr>
        <p:spPr>
          <a:xfrm>
            <a:off x="448729" y="4109559"/>
            <a:ext cx="5799667" cy="178417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主なご意見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・標準服があると一目でどこの学校の児童かわかるし、親としても楽。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・あまり高額なものではなく、スカートかズボンを選べるようにしてほしい。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確認事項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・私服ではなく標準服とし、デザインは新たなものする。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・次回の会議で、他区の選定方法やデザインを提示する。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endParaRPr lang="en-US" altLang="ja-JP" sz="1400" dirty="0">
              <a:latin typeface="ＭＳ Ｐゴシック" panose="020B0600070205080204" pitchFamily="50" charset="-128"/>
              <a:ea typeface="ＭＳ Ｐゴシック" panose="020B0600070205080204" pitchFamily="50" charset="-128"/>
            </a:endParaRPr>
          </a:p>
        </p:txBody>
      </p:sp>
      <p:sp>
        <p:nvSpPr>
          <p:cNvPr id="11" name="字幕 2">
            <a:extLst>
              <a:ext uri="{FF2B5EF4-FFF2-40B4-BE49-F238E27FC236}">
                <a16:creationId xmlns:a16="http://schemas.microsoft.com/office/drawing/2014/main" id="{6CA8F2B9-FF11-146F-69FB-18C25D348923}"/>
              </a:ext>
            </a:extLst>
          </p:cNvPr>
          <p:cNvSpPr txBox="1">
            <a:spLocks/>
          </p:cNvSpPr>
          <p:nvPr/>
        </p:nvSpPr>
        <p:spPr>
          <a:xfrm>
            <a:off x="448729" y="6478855"/>
            <a:ext cx="5880100" cy="1944564"/>
          </a:xfrm>
          <a:prstGeom prst="rect">
            <a:avLst/>
          </a:prstGeom>
        </p:spPr>
        <p:txBody>
          <a:bodyPr vert="horz" lIns="91440" tIns="45720" rIns="91440" bIns="45720" rtlCol="0">
            <a:normAutofit lnSpcReduction="10000"/>
          </a:bodyPr>
          <a:lstStyle>
            <a:lvl1pPr marL="0" indent="0" algn="ctr" defTabSz="685800" rtl="0" eaLnBrk="1" latinLnBrk="0" hangingPunct="1">
              <a:lnSpc>
                <a:spcPct val="90000"/>
              </a:lnSpc>
              <a:spcBef>
                <a:spcPts val="750"/>
              </a:spcBef>
              <a:buFont typeface="Arial" panose="020B0604020202020204" pitchFamily="34" charset="0"/>
              <a:buNone/>
              <a:defRPr kumimoji="1"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429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5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858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35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287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716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7145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574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4003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743200" indent="0" algn="ctr" defTabSz="685800" rtl="0" eaLnBrk="1" latinLnBrk="0" hangingPunct="1">
              <a:lnSpc>
                <a:spcPct val="90000"/>
              </a:lnSpc>
              <a:spcBef>
                <a:spcPts val="375"/>
              </a:spcBef>
              <a:buFont typeface="Arial" panose="020B0604020202020204" pitchFamily="34" charset="0"/>
              <a:buNone/>
              <a:defRPr kumimoji="1" sz="1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ＭＳ Ｐゴシック" panose="020B0600070205080204" pitchFamily="50" charset="-128"/>
                <a:ea typeface="ＭＳ Ｐゴシック" panose="020B0600070205080204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主なご意見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・安全な通学のために、歩道橋の設置や歩車分離信号にするなどできないか。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・中学校前の交差点は右折左折がないので安全。大通りの長い時間の見守りは大変。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【</a:t>
            </a: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確認事項</a:t>
            </a:r>
            <a:r>
              <a:rPr lang="en-US" altLang="ja-JP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】</a:t>
            </a: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・小林西から大正通をどのように横断するかは、いただいたご意見の実現性について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　確認のうえ、次回の会議において検討する。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  <a:p>
            <a:pPr algn="l">
              <a:lnSpc>
                <a:spcPct val="100000"/>
              </a:lnSpc>
            </a:pPr>
            <a:r>
              <a:rPr lang="ja-JP" altLang="en-US" sz="1200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　</a:t>
            </a:r>
            <a:endParaRPr lang="en-US" altLang="ja-JP" sz="1200" dirty="0">
              <a:latin typeface="BIZ UDPゴシック" panose="020B0400000000000000" pitchFamily="50" charset="-128"/>
              <a:ea typeface="BIZ UDPゴシック" panose="020B0400000000000000" pitchFamily="50" charset="-128"/>
            </a:endParaRPr>
          </a:p>
        </p:txBody>
      </p:sp>
      <p:sp>
        <p:nvSpPr>
          <p:cNvPr id="2" name="フローチャート: 代替処理 1">
            <a:extLst>
              <a:ext uri="{FF2B5EF4-FFF2-40B4-BE49-F238E27FC236}">
                <a16:creationId xmlns:a16="http://schemas.microsoft.com/office/drawing/2014/main" id="{CF98E16A-F9F6-30BF-3626-6BE0AE93F9D4}"/>
              </a:ext>
            </a:extLst>
          </p:cNvPr>
          <p:cNvSpPr/>
          <p:nvPr/>
        </p:nvSpPr>
        <p:spPr>
          <a:xfrm>
            <a:off x="488946" y="8255691"/>
            <a:ext cx="5719232" cy="1276936"/>
          </a:xfrm>
          <a:prstGeom prst="flowChartAlternateProcess">
            <a:avLst/>
          </a:prstGeom>
          <a:solidFill>
            <a:srgbClr val="4472C4">
              <a:lumMod val="20000"/>
              <a:lumOff val="80000"/>
            </a:srgbClr>
          </a:solidFill>
          <a:ln w="12700" cap="flat" cmpd="sng" algn="ctr">
            <a:solidFill>
              <a:srgbClr val="44546A"/>
            </a:solidFill>
            <a:prstDash val="solid"/>
            <a:miter lim="800000"/>
          </a:ln>
          <a:effectLst/>
        </p:spPr>
        <p:txBody>
          <a:bodyPr rot="0" spcFirstLastPara="0" vert="horz" wrap="square" lIns="91440" tIns="45720" rIns="91440" bIns="45720" numCol="1" spcCol="0" rtlCol="0" fromWordArt="0" anchor="ctr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50000"/>
              </a:lnSpc>
            </a:pPr>
            <a:r>
              <a:rPr lang="en-US" altLang="ja-JP" sz="14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  </a:t>
            </a:r>
            <a:r>
              <a:rPr lang="ja-JP" sz="1400" b="1" u="sng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問合せ先</a:t>
            </a:r>
            <a:r>
              <a:rPr lang="en-US" altLang="ja-JP" sz="1400" b="1" u="sng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 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1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  </a:t>
            </a:r>
            <a:r>
              <a:rPr lang="ja-JP" sz="11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大正区役所　保健福祉課（こども・教育Ｇ）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      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電話番号：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06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－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4394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－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9980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ＦＡＸ：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06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－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6554</a:t>
            </a:r>
            <a:r>
              <a:rPr lang="ja-JP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－</a:t>
            </a:r>
            <a:r>
              <a:rPr lang="en-US" sz="1100" b="1" kern="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7153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  <a:p>
            <a:pPr>
              <a:lnSpc>
                <a:spcPct val="150000"/>
              </a:lnSpc>
            </a:pPr>
            <a:r>
              <a:rPr lang="ja-JP" altLang="en-US" sz="11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　　      </a:t>
            </a:r>
            <a:r>
              <a:rPr lang="ja-JP" sz="11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メールアドレス：</a:t>
            </a:r>
            <a:r>
              <a:rPr lang="en-US" sz="1100" b="1" kern="100" dirty="0">
                <a:solidFill>
                  <a:srgbClr val="000000"/>
                </a:solidFill>
                <a:effectLst/>
                <a:latin typeface="游明朝" panose="02020400000000000000" pitchFamily="18" charset="-128"/>
                <a:ea typeface="ＭＳ ゴシック" panose="020B0609070205080204" pitchFamily="49" charset="-128"/>
                <a:cs typeface="Times New Roman" panose="02020603050405020304" pitchFamily="18" charset="0"/>
              </a:rPr>
              <a:t>th0010@city.osaka.lg.jp</a:t>
            </a:r>
            <a:endParaRPr lang="ja-JP" sz="1050" kern="100" dirty="0">
              <a:effectLst/>
              <a:latin typeface="游明朝" panose="02020400000000000000" pitchFamily="18" charset="-128"/>
              <a:ea typeface="游明朝" panose="02020400000000000000" pitchFamily="18" charset="-128"/>
              <a:cs typeface="Times New Roman" panose="02020603050405020304" pitchFamily="18" charset="0"/>
            </a:endParaRPr>
          </a:p>
        </p:txBody>
      </p:sp>
      <p:pic>
        <p:nvPicPr>
          <p:cNvPr id="5" name="図 4" descr="おもちゃ, 人形, 時計 が含まれている画像">
            <a:extLst>
              <a:ext uri="{FF2B5EF4-FFF2-40B4-BE49-F238E27FC236}">
                <a16:creationId xmlns:a16="http://schemas.microsoft.com/office/drawing/2014/main" id="{8AC7985C-296D-6EC1-6776-BB8FC19B6CD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6700" y="4918367"/>
            <a:ext cx="1590676" cy="1105774"/>
          </a:xfrm>
          <a:prstGeom prst="rect">
            <a:avLst/>
          </a:prstGeom>
        </p:spPr>
      </p:pic>
      <p:pic>
        <p:nvPicPr>
          <p:cNvPr id="13" name="図 12" descr="おもちゃ, テーブル, 時計, 部屋 が含まれている画像&#10;&#10;AI によって生成されたコンテンツは間違っている可能性があります。">
            <a:extLst>
              <a:ext uri="{FF2B5EF4-FFF2-40B4-BE49-F238E27FC236}">
                <a16:creationId xmlns:a16="http://schemas.microsoft.com/office/drawing/2014/main" id="{59CA6927-F746-0D66-A14E-420F8BB87C0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3765" y="6013831"/>
            <a:ext cx="1058444" cy="938558"/>
          </a:xfrm>
          <a:prstGeom prst="rect">
            <a:avLst/>
          </a:prstGeom>
        </p:spPr>
      </p:pic>
      <p:sp>
        <p:nvSpPr>
          <p:cNvPr id="17" name="正方形/長方形 16">
            <a:extLst>
              <a:ext uri="{FF2B5EF4-FFF2-40B4-BE49-F238E27FC236}">
                <a16:creationId xmlns:a16="http://schemas.microsoft.com/office/drawing/2014/main" id="{9473FA1F-A275-FDC0-A87C-EBE109B11990}"/>
              </a:ext>
            </a:extLst>
          </p:cNvPr>
          <p:cNvSpPr/>
          <p:nvPr/>
        </p:nvSpPr>
        <p:spPr>
          <a:xfrm>
            <a:off x="448729" y="802903"/>
            <a:ext cx="403329" cy="31612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１</a:t>
            </a:r>
            <a:endParaRPr kumimoji="1" lang="ja-JP" altLang="en-US" sz="1600" dirty="0"/>
          </a:p>
        </p:txBody>
      </p:sp>
      <p:sp>
        <p:nvSpPr>
          <p:cNvPr id="18" name="正方形/長方形 17">
            <a:extLst>
              <a:ext uri="{FF2B5EF4-FFF2-40B4-BE49-F238E27FC236}">
                <a16:creationId xmlns:a16="http://schemas.microsoft.com/office/drawing/2014/main" id="{A25A917B-5060-2361-D1F7-3A462C0F0920}"/>
              </a:ext>
            </a:extLst>
          </p:cNvPr>
          <p:cNvSpPr/>
          <p:nvPr/>
        </p:nvSpPr>
        <p:spPr>
          <a:xfrm>
            <a:off x="852059" y="801166"/>
            <a:ext cx="2302622" cy="3161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学校名について</a:t>
            </a:r>
            <a:endParaRPr kumimoji="1" lang="ja-JP" altLang="en-US" sz="1600" dirty="0"/>
          </a:p>
        </p:txBody>
      </p:sp>
      <p:sp>
        <p:nvSpPr>
          <p:cNvPr id="21" name="正方形/長方形 20">
            <a:extLst>
              <a:ext uri="{FF2B5EF4-FFF2-40B4-BE49-F238E27FC236}">
                <a16:creationId xmlns:a16="http://schemas.microsoft.com/office/drawing/2014/main" id="{D30C9E73-5CB9-061D-A772-F03478CDA3CA}"/>
              </a:ext>
            </a:extLst>
          </p:cNvPr>
          <p:cNvSpPr/>
          <p:nvPr/>
        </p:nvSpPr>
        <p:spPr>
          <a:xfrm>
            <a:off x="852059" y="3781072"/>
            <a:ext cx="2302622" cy="316127"/>
          </a:xfrm>
          <a:prstGeom prst="rect">
            <a:avLst/>
          </a:prstGeom>
          <a:solidFill>
            <a:schemeClr val="tx1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標準服について</a:t>
            </a:r>
            <a:endParaRPr kumimoji="1" lang="ja-JP" altLang="en-US" sz="1600" dirty="0"/>
          </a:p>
        </p:txBody>
      </p:sp>
      <p:grpSp>
        <p:nvGrpSpPr>
          <p:cNvPr id="24" name="グループ化 23">
            <a:extLst>
              <a:ext uri="{FF2B5EF4-FFF2-40B4-BE49-F238E27FC236}">
                <a16:creationId xmlns:a16="http://schemas.microsoft.com/office/drawing/2014/main" id="{58383DCC-9CF9-BABD-7B79-20268E5254C3}"/>
              </a:ext>
            </a:extLst>
          </p:cNvPr>
          <p:cNvGrpSpPr/>
          <p:nvPr/>
        </p:nvGrpSpPr>
        <p:grpSpPr>
          <a:xfrm>
            <a:off x="448729" y="6107791"/>
            <a:ext cx="2705952" cy="316128"/>
            <a:chOff x="601129" y="3933472"/>
            <a:chExt cx="2705952" cy="316128"/>
          </a:xfrm>
        </p:grpSpPr>
        <p:sp>
          <p:nvSpPr>
            <p:cNvPr id="22" name="正方形/長方形 21">
              <a:extLst>
                <a:ext uri="{FF2B5EF4-FFF2-40B4-BE49-F238E27FC236}">
                  <a16:creationId xmlns:a16="http://schemas.microsoft.com/office/drawing/2014/main" id="{5216684F-BE27-DA9D-97B6-E3B1E234D41E}"/>
                </a:ext>
              </a:extLst>
            </p:cNvPr>
            <p:cNvSpPr/>
            <p:nvPr/>
          </p:nvSpPr>
          <p:spPr>
            <a:xfrm>
              <a:off x="601129" y="3933473"/>
              <a:ext cx="403329" cy="316127"/>
            </a:xfrm>
            <a:prstGeom prst="rect">
              <a:avLst/>
            </a:prstGeom>
            <a:solidFill>
              <a:srgbClr val="0070C0"/>
            </a:solidFill>
            <a:ln>
              <a:solidFill>
                <a:srgbClr val="0070C0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３</a:t>
              </a:r>
            </a:p>
          </p:txBody>
        </p:sp>
        <p:sp>
          <p:nvSpPr>
            <p:cNvPr id="23" name="正方形/長方形 22">
              <a:extLst>
                <a:ext uri="{FF2B5EF4-FFF2-40B4-BE49-F238E27FC236}">
                  <a16:creationId xmlns:a16="http://schemas.microsoft.com/office/drawing/2014/main" id="{53D5F877-20C4-201F-759A-D6A65D178506}"/>
                </a:ext>
              </a:extLst>
            </p:cNvPr>
            <p:cNvSpPr/>
            <p:nvPr/>
          </p:nvSpPr>
          <p:spPr>
            <a:xfrm>
              <a:off x="1004459" y="3933472"/>
              <a:ext cx="2302622" cy="316127"/>
            </a:xfrm>
            <a:prstGeom prst="rect">
              <a:avLst/>
            </a:prstGeom>
            <a:solidFill>
              <a:schemeClr val="tx1"/>
            </a:solidFill>
            <a:ln>
              <a:solidFill>
                <a:schemeClr val="tx1"/>
              </a:solidFill>
            </a:ln>
          </p:spPr>
          <p:style>
            <a:lnRef idx="2">
              <a:schemeClr val="accent1">
                <a:shade val="15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r>
                <a:rPr kumimoji="1" lang="ja-JP" altLang="en-US" sz="1600" b="1" dirty="0">
                  <a:latin typeface="BIZ UDPゴシック" panose="020B0400000000000000" pitchFamily="50" charset="-128"/>
                  <a:ea typeface="BIZ UDPゴシック" panose="020B0400000000000000" pitchFamily="50" charset="-128"/>
                </a:rPr>
                <a:t>通学路について</a:t>
              </a:r>
            </a:p>
          </p:txBody>
        </p:sp>
      </p:grpSp>
      <p:sp>
        <p:nvSpPr>
          <p:cNvPr id="25" name="正方形/長方形 24">
            <a:extLst>
              <a:ext uri="{FF2B5EF4-FFF2-40B4-BE49-F238E27FC236}">
                <a16:creationId xmlns:a16="http://schemas.microsoft.com/office/drawing/2014/main" id="{744DA913-E17C-D425-E495-309054FF2CD8}"/>
              </a:ext>
            </a:extLst>
          </p:cNvPr>
          <p:cNvSpPr/>
          <p:nvPr/>
        </p:nvSpPr>
        <p:spPr>
          <a:xfrm>
            <a:off x="448729" y="3781071"/>
            <a:ext cx="403329" cy="316127"/>
          </a:xfrm>
          <a:prstGeom prst="rect">
            <a:avLst/>
          </a:prstGeom>
          <a:solidFill>
            <a:srgbClr val="0070C0"/>
          </a:solidFill>
          <a:ln>
            <a:solidFill>
              <a:srgbClr val="0070C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kumimoji="1" lang="ja-JP" altLang="en-US" sz="1600" b="1" dirty="0">
                <a:latin typeface="BIZ UDPゴシック" panose="020B0400000000000000" pitchFamily="50" charset="-128"/>
                <a:ea typeface="BIZ UDPゴシック" panose="020B0400000000000000" pitchFamily="50" charset="-128"/>
              </a:rPr>
              <a:t>２</a:t>
            </a:r>
            <a:endParaRPr kumimoji="1" lang="ja-JP" altLang="en-US" sz="1600" dirty="0"/>
          </a:p>
        </p:txBody>
      </p:sp>
    </p:spTree>
    <p:extLst>
      <p:ext uri="{BB962C8B-B14F-4D97-AF65-F5344CB8AC3E}">
        <p14:creationId xmlns:p14="http://schemas.microsoft.com/office/powerpoint/2010/main" val="216998840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 テーマ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テーマ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テーマ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793</TotalTime>
  <Words>813</Words>
  <Application>Microsoft Office PowerPoint</Application>
  <PresentationFormat>A4 210 x 297 mm</PresentationFormat>
  <Paragraphs>69</Paragraphs>
  <Slides>2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6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2</vt:i4>
      </vt:variant>
    </vt:vector>
  </HeadingPairs>
  <TitlesOfParts>
    <vt:vector size="9" baseType="lpstr">
      <vt:lpstr>BIZ UDPゴシック</vt:lpstr>
      <vt:lpstr>ＭＳ Ｐゴシック</vt:lpstr>
      <vt:lpstr>游明朝</vt:lpstr>
      <vt:lpstr>Aptos</vt:lpstr>
      <vt:lpstr>Aptos Display</vt:lpstr>
      <vt:lpstr>Arial</vt:lpstr>
      <vt:lpstr>Office テーマ</vt:lpstr>
      <vt:lpstr>小林小学校・平尾小学校</vt:lpstr>
      <vt:lpstr>PowerPoint プレゼンテーション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二階　義明 / NIKAI Yoshiaki</dc:creator>
  <cp:lastModifiedBy>杉田　千代子</cp:lastModifiedBy>
  <cp:revision>32</cp:revision>
  <cp:lastPrinted>2025-09-02T06:20:41Z</cp:lastPrinted>
  <dcterms:created xsi:type="dcterms:W3CDTF">2025-08-18T04:32:40Z</dcterms:created>
  <dcterms:modified xsi:type="dcterms:W3CDTF">2025-09-02T06:29:52Z</dcterms:modified>
</cp:coreProperties>
</file>