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76" autoAdjust="0"/>
    <p:restoredTop sz="94660"/>
  </p:normalViewPr>
  <p:slideViewPr>
    <p:cSldViewPr snapToGrid="0">
      <p:cViewPr>
        <p:scale>
          <a:sx n="125" d="100"/>
          <a:sy n="125" d="100"/>
        </p:scale>
        <p:origin x="348" y="-48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46" d="100"/>
          <a:sy n="46" d="100"/>
        </p:scale>
        <p:origin x="2576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8779119C-A04C-244D-D55C-E65D097CF24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9945CA0-439D-7979-72F3-B1E799A2A44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942FA9-4740-42B8-BED5-4EE4B45C8DAE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39795DC-01C5-4B41-57BE-B188622FEB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9238D15-C5BB-0700-C03E-9350D9A5FBF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5FEC11-8B0B-4237-A95D-C909B3E191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77957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B09898-33F5-4C6F-A22B-C75E3657FF5D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A760FE-8DB3-482F-929B-0626C6B464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7589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A760FE-8DB3-482F-929B-0626C6B46440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7831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802F3-8461-49C9-9593-B213E32E2677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8FB7D-0265-4BF0-A648-72A5EA01DF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452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802F3-8461-49C9-9593-B213E32E2677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8FB7D-0265-4BF0-A648-72A5EA01DF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6348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802F3-8461-49C9-9593-B213E32E2677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8FB7D-0265-4BF0-A648-72A5EA01DF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352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802F3-8461-49C9-9593-B213E32E2677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8FB7D-0265-4BF0-A648-72A5EA01DF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5335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802F3-8461-49C9-9593-B213E32E2677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8FB7D-0265-4BF0-A648-72A5EA01DF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8938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802F3-8461-49C9-9593-B213E32E2677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8FB7D-0265-4BF0-A648-72A5EA01DF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1774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802F3-8461-49C9-9593-B213E32E2677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8FB7D-0265-4BF0-A648-72A5EA01DF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4053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802F3-8461-49C9-9593-B213E32E2677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8FB7D-0265-4BF0-A648-72A5EA01DF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4618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802F3-8461-49C9-9593-B213E32E2677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8FB7D-0265-4BF0-A648-72A5EA01DF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8633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802F3-8461-49C9-9593-B213E32E2677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8FB7D-0265-4BF0-A648-72A5EA01DF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040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802F3-8461-49C9-9593-B213E32E2677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8FB7D-0265-4BF0-A648-72A5EA01DF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4003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5802F3-8461-49C9-9593-B213E32E2677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28FB7D-0265-4BF0-A648-72A5EA01DF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3442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1F07F24C-3798-47C9-961B-2C37D9B96055}"/>
              </a:ext>
            </a:extLst>
          </p:cNvPr>
          <p:cNvSpPr txBox="1"/>
          <p:nvPr/>
        </p:nvSpPr>
        <p:spPr>
          <a:xfrm>
            <a:off x="444500" y="1793684"/>
            <a:ext cx="5956300" cy="12370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33350" algn="just">
              <a:lnSpc>
                <a:spcPts val="1500"/>
              </a:lnSpc>
            </a:pPr>
            <a:r>
              <a:rPr lang="ja-JP" altLang="en-US" sz="1050" kern="1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昨日</a:t>
            </a:r>
            <a:r>
              <a:rPr lang="ja-JP" altLang="en-US" sz="1050" kern="1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は、校外学習で</a:t>
            </a:r>
            <a:r>
              <a:rPr lang="ja-JP" altLang="en-US" sz="1050" kern="1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海遊館に行き、子どもたちは大きな魚やジンベエザメに目を輝かせていました。楽しい学びの一日となりました。</a:t>
            </a:r>
          </a:p>
          <a:p>
            <a:pPr indent="133350" algn="just">
              <a:lnSpc>
                <a:spcPts val="1500"/>
              </a:lnSpc>
            </a:pPr>
            <a:r>
              <a:rPr lang="ja-JP" altLang="en-US" sz="1050" kern="1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学校では運動会の練習が始まっています。今年は「バトンポンポン」に挑戦します。道具を見せたときから「どうやって回すの？」「できるかな？」と初めてのことに興味津々の子どもたちです。本番での演技を楽しみにしていてください。　また、４年生になり、応援団にも参加できるようになりました。多くの子が立候補し、意欲いっぱいに声を響かせています。運動会当日はその姿にもご注目ください。</a:t>
            </a:r>
            <a:endParaRPr lang="en-US" altLang="ja-JP" sz="1050" kern="1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26" name="表 25">
            <a:extLst>
              <a:ext uri="{FF2B5EF4-FFF2-40B4-BE49-F238E27FC236}">
                <a16:creationId xmlns:a16="http://schemas.microsoft.com/office/drawing/2014/main" id="{0423B5CC-CD25-4C4C-9581-FE995D4FDF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4705393"/>
              </p:ext>
            </p:extLst>
          </p:nvPr>
        </p:nvGraphicFramePr>
        <p:xfrm>
          <a:off x="486627" y="3600435"/>
          <a:ext cx="5863373" cy="2879997"/>
        </p:xfrm>
        <a:graphic>
          <a:graphicData uri="http://schemas.openxmlformats.org/drawingml/2006/table">
            <a:tbl>
              <a:tblPr firstRow="1" firstCol="1" bandRow="1"/>
              <a:tblGrid>
                <a:gridCol w="891323">
                  <a:extLst>
                    <a:ext uri="{9D8B030D-6E8A-4147-A177-3AD203B41FA5}">
                      <a16:colId xmlns:a16="http://schemas.microsoft.com/office/drawing/2014/main" val="1133094299"/>
                    </a:ext>
                  </a:extLst>
                </a:gridCol>
                <a:gridCol w="4972050">
                  <a:extLst>
                    <a:ext uri="{9D8B030D-6E8A-4147-A177-3AD203B41FA5}">
                      <a16:colId xmlns:a16="http://schemas.microsoft.com/office/drawing/2014/main" val="3187103197"/>
                    </a:ext>
                  </a:extLst>
                </a:gridCol>
              </a:tblGrid>
              <a:tr h="46944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1100" kern="100" dirty="0">
                          <a:effectLst/>
                          <a:latin typeface="游明朝" panose="02020400000000000000" pitchFamily="18" charset="-128"/>
                          <a:ea typeface="UD デジタル 教科書体 NK-B" panose="02020700000000000000" pitchFamily="18" charset="-128"/>
                          <a:cs typeface="Times New Roman" panose="02020603050405020304" pitchFamily="18" charset="0"/>
                        </a:rPr>
                        <a:t>国語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ja-JP" altLang="en-US" sz="1050" kern="100" dirty="0">
                          <a:effectLst/>
                          <a:latin typeface="游明朝" panose="02020400000000000000" pitchFamily="18" charset="-128"/>
                          <a:ea typeface="UD デジタル 教科書体 NK-B" panose="02020700000000000000" pitchFamily="18" charset="-128"/>
                          <a:cs typeface="Times New Roman" panose="02020603050405020304" pitchFamily="18" charset="0"/>
                        </a:rPr>
                        <a:t>くらしの中の中の和と洋　きみに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0444424"/>
                  </a:ext>
                </a:extLst>
              </a:tr>
              <a:tr h="34263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1100" kern="100" dirty="0">
                          <a:effectLst/>
                          <a:latin typeface="游明朝" panose="02020400000000000000" pitchFamily="18" charset="-128"/>
                          <a:ea typeface="UD デジタル 教科書体 NK-B" panose="02020700000000000000" pitchFamily="18" charset="-128"/>
                          <a:cs typeface="Times New Roman" panose="02020603050405020304" pitchFamily="18" charset="0"/>
                        </a:rPr>
                        <a:t>算数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ja-JP" altLang="en-US" sz="1050" kern="100" dirty="0"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Times New Roman" panose="02020603050405020304" pitchFamily="18" charset="0"/>
                        </a:rPr>
                        <a:t>およその数の表し方と使い方を調べよう</a:t>
                      </a:r>
                      <a:endParaRPr lang="en-US" altLang="ja-JP" sz="1050" kern="100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ja-JP" altLang="en-US" sz="1050" kern="100" dirty="0"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Times New Roman" panose="02020603050405020304" pitchFamily="18" charset="0"/>
                        </a:rPr>
                        <a:t>計算のやくそくを調べよう</a:t>
                      </a:r>
                      <a:endParaRPr lang="en-US" altLang="ja-JP" sz="1050" kern="100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9984325"/>
                  </a:ext>
                </a:extLst>
              </a:tr>
              <a:tr h="2584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1100" kern="100" dirty="0">
                          <a:effectLst/>
                          <a:latin typeface="游明朝" panose="02020400000000000000" pitchFamily="18" charset="-128"/>
                          <a:ea typeface="UD デジタル 教科書体 NK-B" panose="02020700000000000000" pitchFamily="18" charset="-128"/>
                          <a:cs typeface="Times New Roman" panose="02020603050405020304" pitchFamily="18" charset="0"/>
                        </a:rPr>
                        <a:t>理科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ja-JP" altLang="en-US" sz="1050" kern="100" dirty="0"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Times New Roman" panose="02020603050405020304" pitchFamily="18" charset="0"/>
                        </a:rPr>
                        <a:t>ヒトの体のつくりと運動</a:t>
                      </a:r>
                      <a:endParaRPr lang="ja-JP" sz="1050" kern="100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7708465"/>
                  </a:ext>
                </a:extLst>
              </a:tr>
              <a:tr h="2584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1100" kern="100" dirty="0"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Times New Roman" panose="02020603050405020304" pitchFamily="18" charset="0"/>
                        </a:rPr>
                        <a:t>社会</a:t>
                      </a:r>
                      <a:endParaRPr lang="ja-JP" sz="1050" kern="100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ja-JP" altLang="en-US" sz="1050" kern="100" dirty="0">
                          <a:effectLst/>
                          <a:latin typeface="游明朝" panose="02020400000000000000" pitchFamily="18" charset="-128"/>
                          <a:ea typeface="UD デジタル 教科書体 NK-B" panose="02020700000000000000" pitchFamily="18" charset="-128"/>
                          <a:cs typeface="Times New Roman" panose="02020603050405020304" pitchFamily="18" charset="0"/>
                        </a:rPr>
                        <a:t>受けつがれてきた祭りや行事</a:t>
                      </a:r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1796743"/>
                  </a:ext>
                </a:extLst>
              </a:tr>
              <a:tr h="2584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1050" kern="100" dirty="0"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Times New Roman" panose="02020603050405020304" pitchFamily="18" charset="0"/>
                        </a:rPr>
                        <a:t>音楽</a:t>
                      </a:r>
                      <a:endParaRPr lang="ja-JP" sz="1050" kern="100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ja-JP" altLang="en-US" sz="1050" kern="100" dirty="0"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Times New Roman" panose="02020603050405020304" pitchFamily="18" charset="0"/>
                        </a:rPr>
                        <a:t>いろいろな音のひびきを楽しもう</a:t>
                      </a:r>
                      <a:endParaRPr lang="ja-JP" sz="1050" kern="100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3564531"/>
                  </a:ext>
                </a:extLst>
              </a:tr>
              <a:tr h="2584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1050" kern="100" dirty="0"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Times New Roman" panose="02020603050405020304" pitchFamily="18" charset="0"/>
                        </a:rPr>
                        <a:t>図工</a:t>
                      </a:r>
                      <a:endParaRPr lang="ja-JP" sz="1050" kern="100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ja-JP" altLang="en-US" sz="1050" kern="100" dirty="0"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Times New Roman" panose="02020603050405020304" pitchFamily="18" charset="0"/>
                        </a:rPr>
                        <a:t>作品展に向けて</a:t>
                      </a:r>
                      <a:endParaRPr lang="ja-JP" sz="1050" kern="100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8770708"/>
                  </a:ext>
                </a:extLst>
              </a:tr>
              <a:tr h="2584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1050" kern="100" dirty="0"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Times New Roman" panose="02020603050405020304" pitchFamily="18" charset="0"/>
                        </a:rPr>
                        <a:t>体育</a:t>
                      </a:r>
                      <a:endParaRPr lang="ja-JP" sz="1050" kern="100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ja-JP" altLang="en-US" sz="1050" kern="100" dirty="0"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Times New Roman" panose="02020603050405020304" pitchFamily="18" charset="0"/>
                        </a:rPr>
                        <a:t>運動会に向けて</a:t>
                      </a:r>
                      <a:endParaRPr lang="ja-JP" sz="1050" kern="100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1428677"/>
                  </a:ext>
                </a:extLst>
              </a:tr>
              <a:tr h="2584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1050" kern="100" dirty="0"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Times New Roman" panose="02020603050405020304" pitchFamily="18" charset="0"/>
                        </a:rPr>
                        <a:t>道徳</a:t>
                      </a:r>
                      <a:endParaRPr lang="ja-JP" sz="1050" kern="100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ja-JP" altLang="en-US" sz="1050" kern="100" dirty="0"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Times New Roman" panose="02020603050405020304" pitchFamily="18" charset="0"/>
                        </a:rPr>
                        <a:t>ほんとうに上手な乗り方と　　花さき山</a:t>
                      </a:r>
                      <a:endParaRPr lang="ja-JP" sz="1050" kern="100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9714269"/>
                  </a:ext>
                </a:extLst>
              </a:tr>
              <a:tr h="2584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1050" kern="100" dirty="0"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Times New Roman" panose="02020603050405020304" pitchFamily="18" charset="0"/>
                        </a:rPr>
                        <a:t>総合</a:t>
                      </a:r>
                      <a:endParaRPr lang="ja-JP" sz="1050" kern="100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ja-JP" altLang="en-US" sz="1050" kern="100" dirty="0"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Times New Roman" panose="02020603050405020304" pitchFamily="18" charset="0"/>
                        </a:rPr>
                        <a:t>総合的読解力</a:t>
                      </a:r>
                      <a:endParaRPr lang="ja-JP" sz="1050" kern="100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5095204"/>
                  </a:ext>
                </a:extLst>
              </a:tr>
              <a:tr h="2584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1050" kern="100" dirty="0"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Times New Roman" panose="02020603050405020304" pitchFamily="18" charset="0"/>
                        </a:rPr>
                        <a:t>外国語</a:t>
                      </a:r>
                      <a:endParaRPr lang="ja-JP" sz="1050" kern="100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en-US" altLang="ja-JP" sz="1050" kern="100" dirty="0"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Times New Roman" panose="02020603050405020304" pitchFamily="18" charset="0"/>
                        </a:rPr>
                        <a:t>Do you have pen?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8001561"/>
                  </a:ext>
                </a:extLst>
              </a:tr>
            </a:tbl>
          </a:graphicData>
        </a:graphic>
      </p:graphicFrame>
      <p:sp>
        <p:nvSpPr>
          <p:cNvPr id="28" name="四角形: 角を丸くする 27">
            <a:extLst>
              <a:ext uri="{FF2B5EF4-FFF2-40B4-BE49-F238E27FC236}">
                <a16:creationId xmlns:a16="http://schemas.microsoft.com/office/drawing/2014/main" id="{BFEEC63F-EA45-45FE-A683-9BD8F31D9EDE}"/>
              </a:ext>
            </a:extLst>
          </p:cNvPr>
          <p:cNvSpPr/>
          <p:nvPr/>
        </p:nvSpPr>
        <p:spPr>
          <a:xfrm>
            <a:off x="638560" y="142058"/>
            <a:ext cx="5711440" cy="105580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1" name="図 30">
            <a:extLst>
              <a:ext uri="{FF2B5EF4-FFF2-40B4-BE49-F238E27FC236}">
                <a16:creationId xmlns:a16="http://schemas.microsoft.com/office/drawing/2014/main" id="{CDD0CB92-C101-4CBE-9419-35CCCA8E913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9302" y="384822"/>
            <a:ext cx="686435" cy="686435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DB089A01-5955-4EC3-ADE3-A131519C0081}"/>
              </a:ext>
            </a:extLst>
          </p:cNvPr>
          <p:cNvSpPr txBox="1"/>
          <p:nvPr/>
        </p:nvSpPr>
        <p:spPr>
          <a:xfrm>
            <a:off x="5086350" y="354910"/>
            <a:ext cx="1138470" cy="707886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dist"/>
            <a:r>
              <a:rPr lang="ja-JP" altLang="en-US" sz="1000" kern="100" dirty="0"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大阪市立佃小学校</a:t>
            </a:r>
            <a:endParaRPr lang="en-US" altLang="ja-JP" sz="1000" kern="100" dirty="0">
              <a:effectLst/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cs typeface="Times New Roman" panose="02020603050405020304" pitchFamily="18" charset="0"/>
            </a:endParaRPr>
          </a:p>
          <a:p>
            <a:pPr algn="dist"/>
            <a:r>
              <a:rPr lang="ja-JP" altLang="en-US" sz="1000" kern="1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第４学年</a:t>
            </a:r>
            <a:r>
              <a:rPr lang="en-US" altLang="ja-JP" sz="1000" kern="1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 </a:t>
            </a:r>
            <a:r>
              <a:rPr lang="ja-JP" altLang="en-US" sz="1000" kern="1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学年だより</a:t>
            </a:r>
            <a:endParaRPr lang="en-US" altLang="ja-JP" sz="1000" kern="1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cs typeface="Times New Roman" panose="02020603050405020304" pitchFamily="18" charset="0"/>
            </a:endParaRPr>
          </a:p>
          <a:p>
            <a:pPr algn="r"/>
            <a:r>
              <a:rPr lang="ja-JP" altLang="en-US" sz="1000" kern="100" dirty="0"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１０月号</a:t>
            </a:r>
            <a:endParaRPr lang="en-US" altLang="ja-JP" sz="1000" kern="100" dirty="0">
              <a:effectLst/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cs typeface="Times New Roman" panose="02020603050405020304" pitchFamily="18" charset="0"/>
            </a:endParaRPr>
          </a:p>
          <a:p>
            <a:pPr algn="dist"/>
            <a:r>
              <a:rPr lang="ja-JP" altLang="en-US" sz="1000" kern="1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令和７年１０月１日</a:t>
            </a:r>
            <a:endParaRPr lang="en-US" altLang="ja-JP" sz="1000" kern="100" dirty="0">
              <a:effectLst/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3" name="テキスト ボックス 1">
            <a:extLst>
              <a:ext uri="{FF2B5EF4-FFF2-40B4-BE49-F238E27FC236}">
                <a16:creationId xmlns:a16="http://schemas.microsoft.com/office/drawing/2014/main" id="{D9B9516C-41DA-49DE-9861-A61F21ACF906}"/>
              </a:ext>
            </a:extLst>
          </p:cNvPr>
          <p:cNvSpPr txBox="1"/>
          <p:nvPr/>
        </p:nvSpPr>
        <p:spPr>
          <a:xfrm>
            <a:off x="994174" y="223719"/>
            <a:ext cx="2642728" cy="91503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DoubleWave1">
              <a:avLst>
                <a:gd name="adj1" fmla="val 0"/>
                <a:gd name="adj2" fmla="val 0"/>
              </a:avLst>
            </a:prstTxWarp>
            <a:no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3600" b="1" i="0" u="none" strike="noStrike" kern="100" cap="none" spc="0" normalizeH="0" baseline="0" noProof="0" dirty="0">
                <a:ln w="9525" cap="flat" cmpd="sng" algn="ctr">
                  <a:solidFill>
                    <a:srgbClr val="FFFFFF"/>
                  </a:solidFill>
                  <a:prstDash val="solid"/>
                  <a:round/>
                </a:ln>
                <a:solidFill>
                  <a:srgbClr val="FFC000"/>
                </a:solidFill>
                <a:effectLst>
                  <a:glow rad="63500">
                    <a:srgbClr val="4472C4">
                      <a:satMod val="175000"/>
                      <a:alpha val="40000"/>
                    </a:srgbClr>
                  </a:glow>
                  <a:outerShdw blurRad="12700" dist="38100" dir="2700000" algn="tl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游明朝" panose="020204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Spark</a:t>
            </a:r>
            <a:endParaRPr kumimoji="0" lang="ja-JP" altLang="en-US" sz="1050" b="0" i="0" u="none" strike="noStrike" kern="1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518343F9-DC6F-4AA3-9A84-73CDED4B8C21}"/>
              </a:ext>
            </a:extLst>
          </p:cNvPr>
          <p:cNvSpPr txBox="1"/>
          <p:nvPr/>
        </p:nvSpPr>
        <p:spPr>
          <a:xfrm>
            <a:off x="1362439" y="6988635"/>
            <a:ext cx="521861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300"/>
              </a:spcAft>
            </a:pPr>
            <a:r>
              <a:rPr lang="ja-JP" altLang="en-US" sz="1050" kern="100" dirty="0"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◎下校時間の変更について</a:t>
            </a:r>
          </a:p>
          <a:p>
            <a:pPr algn="just">
              <a:spcAft>
                <a:spcPts val="300"/>
              </a:spcAft>
            </a:pPr>
            <a:r>
              <a:rPr lang="en-US" altLang="ja-JP" sz="1050" kern="100" dirty="0"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10</a:t>
            </a:r>
            <a:r>
              <a:rPr lang="ja-JP" altLang="en-US" sz="1050" kern="100" dirty="0"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月</a:t>
            </a:r>
            <a:r>
              <a:rPr lang="en-US" altLang="ja-JP" sz="1050" kern="100" dirty="0"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9</a:t>
            </a:r>
            <a:r>
              <a:rPr lang="ja-JP" altLang="en-US" sz="1050" kern="100" dirty="0"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日（木）は４年生の研究授業を行います。</a:t>
            </a:r>
            <a:r>
              <a:rPr lang="en-US" altLang="ja-JP" sz="1050" kern="100" dirty="0"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4</a:t>
            </a:r>
            <a:r>
              <a:rPr lang="ja-JP" altLang="en-US" sz="1050" kern="100" dirty="0"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年生は</a:t>
            </a:r>
            <a:r>
              <a:rPr lang="en-US" altLang="ja-JP" sz="1050" kern="100" dirty="0"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5</a:t>
            </a:r>
            <a:r>
              <a:rPr lang="ja-JP" altLang="en-US" sz="1050" kern="100" dirty="0"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時間目終了後、下校となります。ご理解・ご協力をお願いいたします。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BC46EAD-D8C5-CE34-9D3A-AD9A45C0B6BD}"/>
              </a:ext>
            </a:extLst>
          </p:cNvPr>
          <p:cNvSpPr txBox="1"/>
          <p:nvPr/>
        </p:nvSpPr>
        <p:spPr>
          <a:xfrm>
            <a:off x="1799055" y="198051"/>
            <a:ext cx="1260000" cy="2752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33350" algn="just">
              <a:lnSpc>
                <a:spcPts val="1500"/>
              </a:lnSpc>
            </a:pPr>
            <a:r>
              <a:rPr lang="ja-JP" altLang="en-US" sz="1000" kern="1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～ スパーク ～</a:t>
            </a:r>
            <a:endParaRPr lang="en-US" altLang="ja-JP" sz="1000" kern="1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760721A-1F53-AEAC-8CB7-915C6650C020}"/>
              </a:ext>
            </a:extLst>
          </p:cNvPr>
          <p:cNvSpPr txBox="1"/>
          <p:nvPr/>
        </p:nvSpPr>
        <p:spPr>
          <a:xfrm>
            <a:off x="2764" y="1485186"/>
            <a:ext cx="6855236" cy="2955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33350" algn="ctr">
              <a:lnSpc>
                <a:spcPts val="1500"/>
              </a:lnSpc>
            </a:pPr>
            <a:r>
              <a:rPr lang="ja-JP" altLang="en-US" sz="1600" kern="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運動会に向けてスタート！</a:t>
            </a:r>
            <a:endParaRPr lang="en-US" altLang="ja-JP" sz="1600" kern="1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  <a:cs typeface="Times New Roman" panose="02020603050405020304" pitchFamily="18" charset="0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DEB673BA-9757-2477-6AB1-C400CDE643D0}"/>
              </a:ext>
            </a:extLst>
          </p:cNvPr>
          <p:cNvSpPr txBox="1"/>
          <p:nvPr/>
        </p:nvSpPr>
        <p:spPr>
          <a:xfrm>
            <a:off x="1994983" y="955223"/>
            <a:ext cx="1920600" cy="275268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indent="133350" algn="just">
              <a:lnSpc>
                <a:spcPts val="1500"/>
              </a:lnSpc>
            </a:pPr>
            <a:r>
              <a:rPr lang="ja-JP" altLang="en-US" sz="1000" kern="1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～ 活気・閃</a:t>
            </a:r>
            <a:r>
              <a:rPr lang="en-US" altLang="ja-JP" sz="700" kern="1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(</a:t>
            </a:r>
            <a:r>
              <a:rPr lang="ja-JP" altLang="en-US" sz="700" kern="1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ひらめ</a:t>
            </a:r>
            <a:r>
              <a:rPr lang="en-US" altLang="ja-JP" sz="700" kern="1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)</a:t>
            </a:r>
            <a:r>
              <a:rPr lang="ja-JP" altLang="en-US" sz="1000" kern="1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き・輝き ～</a:t>
            </a:r>
            <a:endParaRPr lang="en-US" altLang="ja-JP" sz="1000" kern="1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C2AFDE0-14B9-F10B-37E0-E23D18FA1EDA}"/>
              </a:ext>
            </a:extLst>
          </p:cNvPr>
          <p:cNvSpPr txBox="1"/>
          <p:nvPr/>
        </p:nvSpPr>
        <p:spPr>
          <a:xfrm>
            <a:off x="535098" y="7696605"/>
            <a:ext cx="59183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300"/>
              </a:spcAft>
            </a:pPr>
            <a:r>
              <a:rPr lang="ja-JP" altLang="en-US" sz="105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◎</a:t>
            </a:r>
            <a:r>
              <a:rPr lang="ja-JP" altLang="en-US" sz="1050" dirty="0"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運動会について</a:t>
            </a:r>
          </a:p>
          <a:p>
            <a:pPr algn="just">
              <a:spcAft>
                <a:spcPts val="300"/>
              </a:spcAft>
            </a:pPr>
            <a:r>
              <a:rPr lang="ja-JP" altLang="en-US" sz="1050" dirty="0"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今年度から、子どもたちの希望で応援団の活動がスタートしました。</a:t>
            </a:r>
          </a:p>
          <a:p>
            <a:pPr algn="just">
              <a:spcAft>
                <a:spcPts val="300"/>
              </a:spcAft>
            </a:pPr>
            <a:r>
              <a:rPr lang="ja-JP" altLang="en-US" sz="1050" dirty="0"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そのため、</a:t>
            </a:r>
            <a:r>
              <a:rPr lang="en-US" altLang="ja-JP" sz="1050" dirty="0"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10</a:t>
            </a:r>
            <a:r>
              <a:rPr lang="ja-JP" altLang="en-US" sz="1050" dirty="0"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月</a:t>
            </a:r>
            <a:r>
              <a:rPr lang="en-US" altLang="ja-JP" sz="1050" dirty="0"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7</a:t>
            </a:r>
            <a:r>
              <a:rPr lang="ja-JP" altLang="en-US" sz="1050" dirty="0"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日（火）と</a:t>
            </a:r>
            <a:r>
              <a:rPr lang="en-US" altLang="ja-JP" sz="1050" dirty="0"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21</a:t>
            </a:r>
            <a:r>
              <a:rPr lang="ja-JP" altLang="en-US" sz="1050" dirty="0"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日（火）は応援団に入っていない子どもたちは</a:t>
            </a:r>
            <a:r>
              <a:rPr lang="en-US" altLang="ja-JP" sz="1050" dirty="0"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5</a:t>
            </a:r>
            <a:r>
              <a:rPr lang="ja-JP" altLang="en-US" sz="1050" dirty="0"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時間目で下校し、応援団の子どもたちは</a:t>
            </a:r>
            <a:r>
              <a:rPr lang="en-US" altLang="ja-JP" sz="1050" dirty="0"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6</a:t>
            </a:r>
            <a:r>
              <a:rPr lang="ja-JP" altLang="en-US" sz="1050" dirty="0"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時間目まで活動してから下校します。</a:t>
            </a:r>
          </a:p>
          <a:p>
            <a:pPr algn="just">
              <a:spcAft>
                <a:spcPts val="300"/>
              </a:spcAft>
            </a:pPr>
            <a:r>
              <a:rPr lang="ja-JP" altLang="en-US" sz="1050" dirty="0"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みんなで運動会を盛り上げていけるよう、頑張っていますので応援をお願いします。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E5CFFE3-5B71-52FD-371D-DBDDEAE98201}"/>
              </a:ext>
            </a:extLst>
          </p:cNvPr>
          <p:cNvSpPr txBox="1"/>
          <p:nvPr/>
        </p:nvSpPr>
        <p:spPr>
          <a:xfrm>
            <a:off x="486627" y="8804685"/>
            <a:ext cx="6114011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00"/>
              </a:spcAft>
            </a:pPr>
            <a:r>
              <a:rPr lang="ja-JP" altLang="en-US" sz="1050" kern="1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◎作品展について</a:t>
            </a:r>
          </a:p>
          <a:p>
            <a:pPr algn="just">
              <a:spcAft>
                <a:spcPts val="100"/>
              </a:spcAft>
            </a:pPr>
            <a:r>
              <a:rPr lang="ja-JP" altLang="en-US" sz="1050" kern="1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今年度の作品展では、立体作品として「お面」をつくります。</a:t>
            </a:r>
          </a:p>
          <a:p>
            <a:pPr algn="just">
              <a:spcAft>
                <a:spcPts val="100"/>
              </a:spcAft>
            </a:pPr>
            <a:r>
              <a:rPr lang="ja-JP" altLang="en-US" sz="1050" kern="1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仕上げには、綿やリボンなどを使って華やかに装飾をする予定です。</a:t>
            </a:r>
          </a:p>
          <a:p>
            <a:pPr algn="just">
              <a:spcAft>
                <a:spcPts val="100"/>
              </a:spcAft>
            </a:pPr>
            <a:r>
              <a:rPr lang="ja-JP" altLang="en-US" sz="1050" kern="1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「こんな飾りをしたい！」という思いをお子さんとお話しいただき、使いたい材料をご家庭でご準備ください。１０月２０日までに持たせてください。ご協力をよろしくお願いいたします。</a:t>
            </a: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85DFB666-FEE2-B9F4-A99C-DCBA478E15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65436" y="3020146"/>
            <a:ext cx="959384" cy="959384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46132DC3-408D-D594-29E5-6567D70F0FE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6948" y="6639258"/>
            <a:ext cx="1003300" cy="100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762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1700</TotalTime>
  <Words>429</Words>
  <Application>Microsoft Office PowerPoint</Application>
  <PresentationFormat>A4 210 x 297 mm</PresentationFormat>
  <Paragraphs>42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UD デジタル 教科書体 N-B</vt:lpstr>
      <vt:lpstr>UD デジタル 教科書体 NK-B</vt:lpstr>
      <vt:lpstr>游ゴシック</vt:lpstr>
      <vt:lpstr>游明朝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Miyu Aoki</dc:creator>
  <cp:lastModifiedBy>青木　美柚</cp:lastModifiedBy>
  <cp:revision>35</cp:revision>
  <cp:lastPrinted>2025-09-30T23:13:45Z</cp:lastPrinted>
  <dcterms:created xsi:type="dcterms:W3CDTF">2024-10-24T15:21:26Z</dcterms:created>
  <dcterms:modified xsi:type="dcterms:W3CDTF">2025-10-01T00:51:26Z</dcterms:modified>
</cp:coreProperties>
</file>