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9" r:id="rId5"/>
    <p:sldId id="258" r:id="rId6"/>
    <p:sldId id="270" r:id="rId7"/>
    <p:sldId id="269" r:id="rId8"/>
    <p:sldId id="271" r:id="rId9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4" autoAdjust="0"/>
    <p:restoredTop sz="94660"/>
  </p:normalViewPr>
  <p:slideViewPr>
    <p:cSldViewPr snapToGrid="0">
      <p:cViewPr varScale="1">
        <p:scale>
          <a:sx n="75" d="100"/>
          <a:sy n="75" d="100"/>
        </p:scale>
        <p:origin x="52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1B7E9-C794-4512-B134-C71E0332AD06}" type="datetimeFigureOut">
              <a:rPr kumimoji="1" lang="ja-JP" altLang="en-US" smtClean="0"/>
              <a:t>2020/5/7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D2CDD-4B5B-4B23-A617-B68E9669C9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5201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1B7E9-C794-4512-B134-C71E0332AD06}" type="datetimeFigureOut">
              <a:rPr kumimoji="1" lang="ja-JP" altLang="en-US" smtClean="0"/>
              <a:t>2020/5/7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D2CDD-4B5B-4B23-A617-B68E9669C9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1091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1B7E9-C794-4512-B134-C71E0332AD06}" type="datetimeFigureOut">
              <a:rPr kumimoji="1" lang="ja-JP" altLang="en-US" smtClean="0"/>
              <a:t>2020/5/7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D2CDD-4B5B-4B23-A617-B68E9669C9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602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1B7E9-C794-4512-B134-C71E0332AD06}" type="datetimeFigureOut">
              <a:rPr kumimoji="1" lang="ja-JP" altLang="en-US" smtClean="0"/>
              <a:t>2020/5/7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D2CDD-4B5B-4B23-A617-B68E9669C9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7504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1B7E9-C794-4512-B134-C71E0332AD06}" type="datetimeFigureOut">
              <a:rPr kumimoji="1" lang="ja-JP" altLang="en-US" smtClean="0"/>
              <a:t>2020/5/7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D2CDD-4B5B-4B23-A617-B68E9669C9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6641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1B7E9-C794-4512-B134-C71E0332AD06}" type="datetimeFigureOut">
              <a:rPr kumimoji="1" lang="ja-JP" altLang="en-US" smtClean="0"/>
              <a:t>2020/5/7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D2CDD-4B5B-4B23-A617-B68E9669C9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9732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1B7E9-C794-4512-B134-C71E0332AD06}" type="datetimeFigureOut">
              <a:rPr kumimoji="1" lang="ja-JP" altLang="en-US" smtClean="0"/>
              <a:t>2020/5/7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D2CDD-4B5B-4B23-A617-B68E9669C9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0887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1B7E9-C794-4512-B134-C71E0332AD06}" type="datetimeFigureOut">
              <a:rPr kumimoji="1" lang="ja-JP" altLang="en-US" smtClean="0"/>
              <a:t>2020/5/7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D2CDD-4B5B-4B23-A617-B68E9669C9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5667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1B7E9-C794-4512-B134-C71E0332AD06}" type="datetimeFigureOut">
              <a:rPr kumimoji="1" lang="ja-JP" altLang="en-US" smtClean="0"/>
              <a:t>2020/5/7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D2CDD-4B5B-4B23-A617-B68E9669C9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9397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1B7E9-C794-4512-B134-C71E0332AD06}" type="datetimeFigureOut">
              <a:rPr kumimoji="1" lang="ja-JP" altLang="en-US" smtClean="0"/>
              <a:t>2020/5/7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D2CDD-4B5B-4B23-A617-B68E9669C9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8255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1B7E9-C794-4512-B134-C71E0332AD06}" type="datetimeFigureOut">
              <a:rPr kumimoji="1" lang="ja-JP" altLang="en-US" smtClean="0"/>
              <a:t>2020/5/7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D2CDD-4B5B-4B23-A617-B68E9669C9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8039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11B7E9-C794-4512-B134-C71E0332AD06}" type="datetimeFigureOut">
              <a:rPr kumimoji="1" lang="ja-JP" altLang="en-US" smtClean="0"/>
              <a:t>2020/5/7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D2CDD-4B5B-4B23-A617-B68E9669C9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353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hk.or.jp/school/ouchi/?cid=dchk-commonheader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ef.miyagi.jp/site/mygaku/s2s0022.html" TargetMode="External"/><Relationship Id="rId2" Type="http://schemas.openxmlformats.org/officeDocument/2006/relationships/hyperlink" Target="https://www.pref.miyagi.jp/site/mygaku/s2s002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://www.edu-c.pref.miyagi.jp/tangen/math/ele2_math/question/02.els2.mondai.02.1hop.pdf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u-c.pref.miyagi.jp/tangen/math/ele2_math/question/01.els2.mondai.01.2stp.pdf" TargetMode="External"/><Relationship Id="rId2" Type="http://schemas.openxmlformats.org/officeDocument/2006/relationships/hyperlink" Target="https://www.pref.miyagi.jp/site/mygaku/s2s001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nhk.or.jp/seikatsu/obake/?das_id=D0005280012_00000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hk.or.jp/seikatsu/obake/teacher/pdf/003/sheet_001.pdf" TargetMode="External"/><Relationship Id="rId2" Type="http://schemas.openxmlformats.org/officeDocument/2006/relationships/hyperlink" Target="https://www.nhk.or.jp/seikatsu/obake/?das_id=D0005280013_00000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584267"/>
            <a:ext cx="9144000" cy="3200399"/>
          </a:xfrm>
        </p:spPr>
        <p:txBody>
          <a:bodyPr>
            <a:normAutofit fontScale="90000"/>
          </a:bodyPr>
          <a:lstStyle/>
          <a:p>
            <a:r>
              <a:rPr lang="ja-JP" altLang="en-US" smtClean="0"/>
              <a:t>２</a:t>
            </a:r>
            <a:r>
              <a:rPr lang="ja-JP" altLang="en-US"/>
              <a:t>年生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 smtClean="0"/>
              <a:t>見てみよう、やってみよう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 smtClean="0"/>
              <a:t>（５月分）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4999038"/>
            <a:ext cx="9144000" cy="1655762"/>
          </a:xfrm>
        </p:spPr>
        <p:txBody>
          <a:bodyPr/>
          <a:lstStyle/>
          <a:p>
            <a:r>
              <a:rPr kumimoji="1" lang="ja-JP" altLang="en-US" dirty="0" smtClean="0"/>
              <a:t>大阪市小学校教育研究会視聴覚部</a:t>
            </a: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1155700" y="812800"/>
            <a:ext cx="10363200" cy="5105400"/>
          </a:xfrm>
          <a:prstGeom prst="rect">
            <a:avLst/>
          </a:prstGeom>
          <a:noFill/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5" name="グループ化 4"/>
          <p:cNvGrpSpPr/>
          <p:nvPr/>
        </p:nvGrpSpPr>
        <p:grpSpPr>
          <a:xfrm>
            <a:off x="1416451" y="3556133"/>
            <a:ext cx="9619849" cy="2133333"/>
            <a:chOff x="1416451" y="3556133"/>
            <a:chExt cx="9619849" cy="2133333"/>
          </a:xfrm>
        </p:grpSpPr>
        <p:pic>
          <p:nvPicPr>
            <p:cNvPr id="6" name="図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16451" y="3556133"/>
              <a:ext cx="2133333" cy="2133333"/>
            </a:xfrm>
            <a:prstGeom prst="rect">
              <a:avLst/>
            </a:prstGeom>
          </p:spPr>
        </p:pic>
        <p:pic>
          <p:nvPicPr>
            <p:cNvPr id="7" name="図 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36050" y="3689216"/>
              <a:ext cx="2000250" cy="20002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88223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>
            <a:normAutofit/>
          </a:bodyPr>
          <a:lstStyle/>
          <a:p>
            <a:pPr algn="ctr"/>
            <a:r>
              <a:rPr kumimoji="1" lang="ja-JP" altLang="en-US" sz="5400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本プレゼンテーションについて</a:t>
            </a:r>
            <a:endParaRPr kumimoji="1" lang="ja-JP" altLang="en-US" sz="5400" dirty="0">
              <a:solidFill>
                <a:schemeClr val="bg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838200" y="1841500"/>
            <a:ext cx="10515600" cy="4589463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 smtClean="0"/>
          </a:p>
          <a:p>
            <a:r>
              <a:rPr lang="ja-JP" altLang="en-US" dirty="0" smtClean="0"/>
              <a:t>臨時休校が長期化している中、「おうちで学ぼう！</a:t>
            </a:r>
            <a:r>
              <a:rPr lang="en-US" altLang="ja-JP" dirty="0" smtClean="0"/>
              <a:t>NHK for School</a:t>
            </a:r>
            <a:r>
              <a:rPr lang="ja-JP" altLang="en-US" dirty="0" smtClean="0"/>
              <a:t>」「みんなで学ぼう！</a:t>
            </a:r>
            <a:r>
              <a:rPr lang="en-US" altLang="ja-JP" dirty="0" smtClean="0"/>
              <a:t>NHK for School</a:t>
            </a:r>
            <a:r>
              <a:rPr lang="ja-JP" altLang="en-US" dirty="0" smtClean="0"/>
              <a:t>」（</a:t>
            </a:r>
            <a:r>
              <a:rPr lang="en-US" altLang="ja-JP" dirty="0" smtClean="0">
                <a:hlinkClick r:id="rId2"/>
              </a:rPr>
              <a:t>https://www.nhk.or.jp/school/ouchi/?cid=dchk-commonheader</a:t>
            </a:r>
            <a:r>
              <a:rPr lang="ja-JP" altLang="en-US" dirty="0" smtClean="0"/>
              <a:t>　）や「フライデーモーニングスクール」（）といった</a:t>
            </a:r>
            <a:r>
              <a:rPr lang="en-US" altLang="ja-JP" dirty="0" smtClean="0"/>
              <a:t>NHK</a:t>
            </a:r>
            <a:r>
              <a:rPr lang="ja-JP" altLang="en-US" dirty="0" smtClean="0"/>
              <a:t>より提案され、広く情報共有されています。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さらに児童が学習のイメージを持って課題に取り組めるよう、教科・学年に応じた課題を出し、課題に合わせた学習のまとめを行えるよう本プレゼンテーションを作成しました。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取り組みに当たりワークシートが</a:t>
            </a:r>
            <a:r>
              <a:rPr lang="en-US" altLang="ja-JP" dirty="0" smtClean="0"/>
              <a:t>NHK for School</a:t>
            </a:r>
            <a:r>
              <a:rPr lang="ja-JP" altLang="en-US" dirty="0" smtClean="0"/>
              <a:t>の各番組</a:t>
            </a:r>
            <a:r>
              <a:rPr lang="en-US" altLang="ja-JP" dirty="0" smtClean="0"/>
              <a:t>HP</a:t>
            </a:r>
            <a:r>
              <a:rPr lang="ja-JP" altLang="en-US" dirty="0" smtClean="0"/>
              <a:t>よりダウンロードし利用できるので、それぞれ実態に合わせて活用し、学習の一助としていただければ幸いです。</a:t>
            </a:r>
            <a:endParaRPr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r>
              <a:rPr lang="ja-JP" altLang="en-US" dirty="0" smtClean="0"/>
              <a:t>お気づきの点、ご要望等あれば、視聴覚部までご一報ください</a:t>
            </a:r>
          </a:p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4353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>
            <a:normAutofit/>
          </a:bodyPr>
          <a:lstStyle/>
          <a:p>
            <a:pPr algn="ctr"/>
            <a:r>
              <a:rPr kumimoji="1" lang="ja-JP" altLang="en-US" sz="5400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教職員・保護者の皆様へ</a:t>
            </a:r>
            <a:endParaRPr kumimoji="1" lang="ja-JP" altLang="en-US" sz="5400" dirty="0">
              <a:solidFill>
                <a:schemeClr val="bg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393700" y="1965325"/>
            <a:ext cx="11404600" cy="47402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 smtClean="0"/>
              <a:t>今月も教科・学年に応じた課題を出しました。課題の内容としては５月末分（第３地区）を想定していますが、地域・学校の実態に合わせて適宜編集ください。（前回の４月分が一部未対応になっておりました。申し訳ありません。）</a:t>
            </a:r>
            <a:endParaRPr lang="en-US" altLang="ja-JP" dirty="0" smtClean="0"/>
          </a:p>
          <a:p>
            <a:r>
              <a:rPr lang="ja-JP" altLang="en-US" dirty="0" smtClean="0"/>
              <a:t>スライド</a:t>
            </a:r>
            <a:r>
              <a:rPr lang="ja-JP" altLang="en-US" dirty="0"/>
              <a:t>ショ</a:t>
            </a:r>
            <a:r>
              <a:rPr lang="ja-JP" altLang="en-US" dirty="0" smtClean="0"/>
              <a:t>ーを開始すると各リンクにアクセスできるようになりますので、リンク先から動画視聴やワークシートのダウンロードするようにしてください。</a:t>
            </a:r>
            <a:endParaRPr lang="en-US" altLang="ja-JP" dirty="0" smtClean="0"/>
          </a:p>
          <a:p>
            <a:r>
              <a:rPr lang="ja-JP" altLang="en-US" dirty="0"/>
              <a:t>取り組</a:t>
            </a:r>
            <a:r>
              <a:rPr lang="ja-JP" altLang="en-US" dirty="0" smtClean="0"/>
              <a:t>みの入り口としてはワークシートを用いた学習としていますが、最終的には動画視聴や</a:t>
            </a:r>
            <a:r>
              <a:rPr lang="en-US" altLang="ja-JP" dirty="0" smtClean="0"/>
              <a:t>web</a:t>
            </a:r>
            <a:r>
              <a:rPr lang="ja-JP" altLang="en-US" dirty="0" smtClean="0"/>
              <a:t>検索、資料を用いた情報活用ができるように課題を設定しています。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（くわしくは「じどうのみなさんへ」へ）</a:t>
            </a:r>
            <a:endParaRPr lang="en-US" altLang="ja-JP" dirty="0" smtClean="0"/>
          </a:p>
        </p:txBody>
      </p:sp>
      <p:cxnSp>
        <p:nvCxnSpPr>
          <p:cNvPr id="7" name="直線矢印コネクタ 6"/>
          <p:cNvCxnSpPr/>
          <p:nvPr/>
        </p:nvCxnSpPr>
        <p:spPr>
          <a:xfrm>
            <a:off x="2933700" y="3949700"/>
            <a:ext cx="7658100" cy="28194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8851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>
            <a:normAutofit/>
          </a:bodyPr>
          <a:lstStyle/>
          <a:p>
            <a:pPr algn="ctr"/>
            <a:r>
              <a:rPr lang="ja-JP" altLang="en-US" sz="5400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じど</a:t>
            </a:r>
            <a:r>
              <a:rPr lang="ja-JP" altLang="en-US" sz="5400" dirty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う</a:t>
            </a:r>
            <a:r>
              <a:rPr lang="ja-JP" altLang="en-US" sz="5400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のみなさんへ</a:t>
            </a:r>
            <a:endParaRPr kumimoji="1" lang="ja-JP" altLang="en-US" sz="5400" dirty="0">
              <a:solidFill>
                <a:schemeClr val="bg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79400" y="2028824"/>
            <a:ext cx="11074400" cy="46132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4000" dirty="0" smtClean="0"/>
              <a:t>①</a:t>
            </a:r>
            <a:r>
              <a:rPr lang="en-US" altLang="ja-JP" sz="4000" dirty="0" smtClean="0"/>
              <a:t>NHK</a:t>
            </a:r>
            <a:r>
              <a:rPr lang="ja-JP" altLang="en-US" sz="4000" dirty="0" smtClean="0"/>
              <a:t>　の　番組などを　つかって</a:t>
            </a:r>
            <a:endParaRPr lang="en-US" altLang="ja-JP" sz="4000" dirty="0" smtClean="0"/>
          </a:p>
          <a:p>
            <a:pPr marL="0" indent="0">
              <a:buNone/>
            </a:pPr>
            <a:r>
              <a:rPr kumimoji="1" lang="ja-JP" altLang="en-US" sz="4000" dirty="0" smtClean="0"/>
              <a:t>　調べてみよう</a:t>
            </a:r>
            <a:endParaRPr kumimoji="1" lang="en-US" altLang="ja-JP" sz="4000" dirty="0" smtClean="0"/>
          </a:p>
          <a:p>
            <a:pPr marL="0" indent="0">
              <a:buNone/>
            </a:pP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 smtClean="0"/>
              <a:t>②わかったことや　はじめて　しったことを</a:t>
            </a:r>
            <a:endParaRPr kumimoji="1" lang="en-US" altLang="ja-JP" sz="4000" dirty="0"/>
          </a:p>
          <a:p>
            <a:pPr marL="0" indent="0">
              <a:buNone/>
            </a:pPr>
            <a:r>
              <a:rPr kumimoji="1" lang="ja-JP" altLang="en-US" sz="4000" dirty="0" smtClean="0"/>
              <a:t>　ノートにまとめて　おうちの人に</a:t>
            </a:r>
            <a:endParaRPr kumimoji="1" lang="en-US" altLang="ja-JP" sz="4000" dirty="0" smtClean="0"/>
          </a:p>
          <a:p>
            <a:pPr marL="0" indent="0">
              <a:buNone/>
            </a:pPr>
            <a:r>
              <a:rPr lang="ja-JP" altLang="en-US" sz="4000" dirty="0"/>
              <a:t>　</a:t>
            </a:r>
            <a:r>
              <a:rPr lang="ja-JP" altLang="en-US" sz="4000" dirty="0" smtClean="0"/>
              <a:t>しらせてみよう</a:t>
            </a:r>
            <a:endParaRPr kumimoji="1" lang="ja-JP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372753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8300" y="269451"/>
            <a:ext cx="10985500" cy="1325563"/>
          </a:xfrm>
          <a:solidFill>
            <a:srgbClr val="002060"/>
          </a:solidFill>
        </p:spPr>
        <p:txBody>
          <a:bodyPr>
            <a:noAutofit/>
          </a:bodyPr>
          <a:lstStyle/>
          <a:p>
            <a:r>
              <a:rPr lang="ja-JP" altLang="en-US" sz="3200" dirty="0" err="1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さん</a:t>
            </a:r>
            <a:r>
              <a:rPr lang="ja-JP" altLang="en-US" sz="3200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すうのもんだい</a:t>
            </a:r>
            <a:r>
              <a:rPr kumimoji="1" lang="en-US" altLang="ja-JP" sz="3200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/>
            </a:r>
            <a:br>
              <a:rPr kumimoji="1" lang="en-US" altLang="ja-JP" sz="3200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</a:br>
            <a:r>
              <a:rPr lang="ja-JP" altLang="en-US" sz="3200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「大きなかずの　たし算に　</a:t>
            </a:r>
            <a:r>
              <a:rPr lang="ja-JP" altLang="en-US" sz="3200" dirty="0" err="1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ちょうせんしよう</a:t>
            </a:r>
            <a:r>
              <a:rPr lang="ja-JP" altLang="en-US" sz="3200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」</a:t>
            </a:r>
            <a:endParaRPr kumimoji="1" lang="ja-JP" altLang="en-US" sz="3200" dirty="0">
              <a:solidFill>
                <a:schemeClr val="bg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68300" y="1930400"/>
            <a:ext cx="10985500" cy="44497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 smtClean="0"/>
              <a:t>みやぎ学習支援サイト</a:t>
            </a:r>
            <a:endParaRPr lang="en-US" altLang="ja-JP" sz="1800" dirty="0" smtClean="0"/>
          </a:p>
          <a:p>
            <a:pPr marL="0" indent="0">
              <a:buNone/>
            </a:pPr>
            <a:endParaRPr lang="en-US" altLang="ja-JP" sz="1800" dirty="0" smtClean="0"/>
          </a:p>
          <a:p>
            <a:pPr marL="0" indent="0">
              <a:buNone/>
            </a:pPr>
            <a:r>
              <a:rPr lang="ja-JP" altLang="en-US" sz="1800" dirty="0" smtClean="0"/>
              <a:t>　</a:t>
            </a:r>
            <a:r>
              <a:rPr lang="ja-JP" altLang="ja-JP" sz="1800" dirty="0" smtClean="0"/>
              <a:t>たし</a:t>
            </a:r>
            <a:r>
              <a:rPr lang="ja-JP" altLang="ja-JP" sz="1800" dirty="0"/>
              <a:t>算</a:t>
            </a:r>
          </a:p>
          <a:p>
            <a:pPr marL="0" indent="0">
              <a:buNone/>
            </a:pPr>
            <a:r>
              <a:rPr lang="en-US" altLang="ja-JP" sz="1800" u="sng" dirty="0">
                <a:hlinkClick r:id="rId2"/>
              </a:rPr>
              <a:t>https://www.pref.miyagi.jp/site/mygaku/s2s002.html</a:t>
            </a:r>
            <a:r>
              <a:rPr lang="ja-JP" altLang="ja-JP" sz="1800" dirty="0"/>
              <a:t>　</a:t>
            </a:r>
          </a:p>
          <a:p>
            <a:pPr marL="0" indent="0">
              <a:buNone/>
            </a:pPr>
            <a:r>
              <a:rPr lang="ja-JP" altLang="en-US" sz="1800" dirty="0" smtClean="0"/>
              <a:t>　</a:t>
            </a:r>
            <a:r>
              <a:rPr lang="ja-JP" altLang="ja-JP" sz="1800" dirty="0" smtClean="0"/>
              <a:t>くりあがり</a:t>
            </a:r>
            <a:endParaRPr lang="ja-JP" altLang="ja-JP" sz="1800" dirty="0"/>
          </a:p>
          <a:p>
            <a:pPr marL="0" indent="0">
              <a:buNone/>
            </a:pPr>
            <a:r>
              <a:rPr lang="en-US" altLang="ja-JP" sz="1800" u="sng" dirty="0">
                <a:hlinkClick r:id="rId3"/>
              </a:rPr>
              <a:t>https://www.pref.miyagi.jp/site/mygaku/s2s0022.html</a:t>
            </a:r>
            <a:r>
              <a:rPr lang="ja-JP" altLang="ja-JP" sz="1800" dirty="0"/>
              <a:t>　</a:t>
            </a:r>
            <a:endParaRPr lang="en-US" altLang="ja-JP" sz="1800" dirty="0" smtClean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ja-JP" sz="1800" dirty="0" smtClean="0"/>
          </a:p>
          <a:p>
            <a:pPr marL="0" indent="0">
              <a:buNone/>
            </a:pPr>
            <a:endParaRPr lang="en-US" altLang="ja-JP" sz="1800" dirty="0" smtClean="0"/>
          </a:p>
          <a:p>
            <a:pPr marL="0" indent="0">
              <a:buNone/>
            </a:pPr>
            <a:endParaRPr lang="ja-JP" altLang="ja-JP" sz="1800" dirty="0"/>
          </a:p>
          <a:p>
            <a:pPr marL="0" indent="0">
              <a:buNone/>
            </a:pPr>
            <a:r>
              <a:rPr lang="ja-JP" altLang="en-US" sz="1800" dirty="0" smtClean="0"/>
              <a:t>　</a:t>
            </a:r>
            <a:r>
              <a:rPr lang="ja-JP" altLang="ja-JP" sz="1800" dirty="0" smtClean="0"/>
              <a:t>ワークシート</a:t>
            </a:r>
            <a:endParaRPr lang="ja-JP" altLang="ja-JP" sz="1800" dirty="0"/>
          </a:p>
          <a:p>
            <a:pPr marL="0" indent="0">
              <a:buNone/>
            </a:pPr>
            <a:r>
              <a:rPr lang="en-US" altLang="ja-JP" sz="1800" u="sng" dirty="0">
                <a:hlinkClick r:id="rId4"/>
              </a:rPr>
              <a:t>http://www.edu-c.pref.miyagi.jp/tangen/math/ele2_math/question/02.els2.mondai.02.1hop.pdf</a:t>
            </a:r>
            <a:endParaRPr kumimoji="1" lang="ja-JP" altLang="en-US" sz="1800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8912" y="2230437"/>
            <a:ext cx="1400175" cy="1400175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3912" y="3211512"/>
            <a:ext cx="1400175" cy="140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1451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8300" y="269451"/>
            <a:ext cx="10985500" cy="1325563"/>
          </a:xfrm>
          <a:solidFill>
            <a:srgbClr val="002060"/>
          </a:solidFill>
        </p:spPr>
        <p:txBody>
          <a:bodyPr>
            <a:noAutofit/>
          </a:bodyPr>
          <a:lstStyle/>
          <a:p>
            <a:r>
              <a:rPr lang="ja-JP" altLang="en-US" sz="3200" dirty="0" err="1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さん</a:t>
            </a:r>
            <a:r>
              <a:rPr lang="ja-JP" altLang="en-US" sz="3200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すうのもんだい②</a:t>
            </a:r>
            <a:r>
              <a:rPr kumimoji="1" lang="en-US" altLang="ja-JP" sz="3200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/>
            </a:r>
            <a:br>
              <a:rPr kumimoji="1" lang="en-US" altLang="ja-JP" sz="3200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</a:br>
            <a:r>
              <a:rPr lang="ja-JP" altLang="en-US" sz="3200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「</a:t>
            </a:r>
            <a:r>
              <a:rPr lang="ja-JP" altLang="en-US" sz="3200" dirty="0" err="1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ひょうと</a:t>
            </a:r>
            <a:r>
              <a:rPr lang="ja-JP" altLang="en-US" sz="3200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グラフにまとめてみよう」</a:t>
            </a:r>
            <a:endParaRPr kumimoji="1" lang="ja-JP" altLang="en-US" sz="3200" dirty="0">
              <a:solidFill>
                <a:schemeClr val="bg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68300" y="2028825"/>
            <a:ext cx="109855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000" dirty="0" smtClean="0"/>
              <a:t>〇みやぎ学習支援サイト</a:t>
            </a:r>
            <a:endParaRPr lang="en-US" altLang="ja-JP" sz="2000" dirty="0" smtClean="0"/>
          </a:p>
          <a:p>
            <a:pPr marL="0" indent="0">
              <a:buNone/>
            </a:pP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 smtClean="0"/>
              <a:t>　</a:t>
            </a:r>
            <a:r>
              <a:rPr lang="ja-JP" altLang="ja-JP" sz="2000" dirty="0" err="1" smtClean="0"/>
              <a:t>ひょうと</a:t>
            </a:r>
            <a:r>
              <a:rPr lang="ja-JP" altLang="ja-JP" sz="2000" dirty="0"/>
              <a:t>グラフ</a:t>
            </a:r>
          </a:p>
          <a:p>
            <a:pPr marL="0" indent="0">
              <a:buNone/>
            </a:pPr>
            <a:r>
              <a:rPr lang="en-US" altLang="ja-JP" sz="2000" u="sng" dirty="0">
                <a:hlinkClick r:id="rId2"/>
              </a:rPr>
              <a:t>https://www.pref.miyagi.jp/site/mygaku/s2s001.html</a:t>
            </a:r>
            <a:r>
              <a:rPr lang="ja-JP" altLang="ja-JP" sz="2000" dirty="0"/>
              <a:t>　</a:t>
            </a:r>
            <a:endParaRPr lang="en-US" altLang="ja-JP" sz="2000" dirty="0" smtClean="0"/>
          </a:p>
          <a:p>
            <a:pPr marL="0" indent="0">
              <a:buNone/>
            </a:pPr>
            <a:endParaRPr lang="ja-JP" altLang="ja-JP" sz="2000" dirty="0"/>
          </a:p>
          <a:p>
            <a:pPr marL="0" indent="0">
              <a:buNone/>
            </a:pPr>
            <a:r>
              <a:rPr lang="ja-JP" altLang="en-US" sz="2000" dirty="0" smtClean="0"/>
              <a:t>　</a:t>
            </a:r>
            <a:r>
              <a:rPr lang="ja-JP" altLang="ja-JP" sz="2000" dirty="0" smtClean="0"/>
              <a:t>ワークシート</a:t>
            </a:r>
            <a:endParaRPr lang="ja-JP" altLang="ja-JP" sz="2000" dirty="0"/>
          </a:p>
          <a:p>
            <a:pPr marL="0" indent="0">
              <a:buNone/>
            </a:pPr>
            <a:r>
              <a:rPr lang="ja-JP" altLang="en-US" sz="2000" u="sng" dirty="0" smtClean="0">
                <a:hlinkClick r:id="rId3"/>
              </a:rPr>
              <a:t>　</a:t>
            </a:r>
            <a:r>
              <a:rPr lang="en-US" altLang="ja-JP" sz="2000" u="sng" dirty="0" smtClean="0">
                <a:hlinkClick r:id="rId3"/>
              </a:rPr>
              <a:t>http</a:t>
            </a:r>
            <a:r>
              <a:rPr lang="en-US" altLang="ja-JP" sz="2000" u="sng" dirty="0">
                <a:hlinkClick r:id="rId3"/>
              </a:rPr>
              <a:t>://www.edu-c.pref.miyagi.jp/tangen/math/ele2_math/question/01.els2.mondai.01.2stp.pdf</a:t>
            </a:r>
            <a:r>
              <a:rPr lang="ja-JP" altLang="ja-JP" sz="2000" dirty="0"/>
              <a:t>　</a:t>
            </a:r>
          </a:p>
          <a:p>
            <a:pPr marL="0" indent="0">
              <a:buNone/>
            </a:pPr>
            <a:endParaRPr kumimoji="1" lang="ja-JP" altLang="en-US" sz="2000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2012" y="2195512"/>
            <a:ext cx="1400175" cy="140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856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8300" y="269451"/>
            <a:ext cx="10985500" cy="1325563"/>
          </a:xfrm>
          <a:solidFill>
            <a:srgbClr val="002060"/>
          </a:solidFill>
        </p:spPr>
        <p:txBody>
          <a:bodyPr>
            <a:noAutofit/>
          </a:bodyPr>
          <a:lstStyle/>
          <a:p>
            <a:r>
              <a:rPr lang="ja-JP" altLang="en-US" sz="3200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生活か</a:t>
            </a:r>
            <a:r>
              <a:rPr kumimoji="1" lang="en-US" altLang="ja-JP" sz="3200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/>
            </a:r>
            <a:br>
              <a:rPr kumimoji="1" lang="en-US" altLang="ja-JP" sz="3200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</a:br>
            <a:r>
              <a:rPr lang="ja-JP" altLang="en-US" sz="3200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「はるを　たくさん　みつけよう」</a:t>
            </a:r>
            <a:endParaRPr kumimoji="1" lang="ja-JP" altLang="en-US" sz="3200" dirty="0">
              <a:solidFill>
                <a:schemeClr val="bg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15900" y="2028825"/>
            <a:ext cx="111379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dirty="0"/>
              <a:t>おばけの学校たん</a:t>
            </a:r>
            <a:r>
              <a:rPr lang="ja-JP" altLang="en-US" dirty="0" err="1"/>
              <a:t>けんだん</a:t>
            </a:r>
            <a:r>
              <a:rPr lang="ja-JP" altLang="en-US" dirty="0"/>
              <a:t>　</a:t>
            </a:r>
            <a:r>
              <a:rPr lang="ja-JP" altLang="en-US" dirty="0" smtClean="0"/>
              <a:t>「</a:t>
            </a:r>
            <a:r>
              <a:rPr lang="ja-JP" altLang="en-US" dirty="0" err="1" smtClean="0"/>
              <a:t>はるの</a:t>
            </a:r>
            <a:r>
              <a:rPr lang="ja-JP" altLang="en-US" dirty="0" smtClean="0"/>
              <a:t>すてき　み～つけた」</a:t>
            </a:r>
            <a:endParaRPr lang="ja-JP" altLang="en-US" dirty="0"/>
          </a:p>
          <a:p>
            <a:pPr marL="0" indent="0">
              <a:buNone/>
            </a:pPr>
            <a:r>
              <a:rPr lang="ja-JP" altLang="en-US" dirty="0"/>
              <a:t>（</a:t>
            </a:r>
            <a:r>
              <a:rPr lang="ja-JP" altLang="en-US" dirty="0" smtClean="0"/>
              <a:t>第２回</a:t>
            </a:r>
            <a:r>
              <a:rPr lang="ja-JP" altLang="en-US" dirty="0"/>
              <a:t>　</a:t>
            </a:r>
            <a:r>
              <a:rPr lang="ja-JP" altLang="en-US" dirty="0" smtClean="0"/>
              <a:t>４月２１日、５月１</a:t>
            </a:r>
            <a:r>
              <a:rPr lang="ja-JP" altLang="en-US" dirty="0"/>
              <a:t>９</a:t>
            </a:r>
            <a:r>
              <a:rPr lang="ja-JP" altLang="en-US" dirty="0" smtClean="0"/>
              <a:t>日</a:t>
            </a:r>
            <a:r>
              <a:rPr lang="ja-JP" altLang="en-US" dirty="0"/>
              <a:t>放送分）</a:t>
            </a:r>
          </a:p>
          <a:p>
            <a:pPr marL="0" indent="0">
              <a:buNone/>
            </a:pPr>
            <a:r>
              <a:rPr lang="en-US" altLang="ja-JP" sz="1800" u="sng" dirty="0">
                <a:hlinkClick r:id="rId2"/>
              </a:rPr>
              <a:t>https://www.nhk.or.jp/seikatsu/obake/?das_id=D0005280012_00000</a:t>
            </a:r>
            <a:r>
              <a:rPr lang="ja-JP" altLang="ja-JP" dirty="0"/>
              <a:t>　</a:t>
            </a:r>
          </a:p>
          <a:p>
            <a:pPr marL="0" indent="0">
              <a:buNone/>
            </a:pPr>
            <a:endParaRPr kumimoji="1"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 smtClean="0"/>
              <a:t>みつけた“すてき”をノートにまとめておきましょう。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・月・日・じかん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・みつけたもの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・ようす</a:t>
            </a:r>
            <a:endParaRPr lang="en-US" altLang="ja-JP" dirty="0" smtClean="0"/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4" name="図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824" y="4998563"/>
            <a:ext cx="4638675" cy="1303655"/>
          </a:xfrm>
          <a:prstGeom prst="rect">
            <a:avLst/>
          </a:prstGeom>
        </p:spPr>
      </p:pic>
      <p:pic>
        <p:nvPicPr>
          <p:cNvPr id="5" name="図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2648" y="2628900"/>
            <a:ext cx="1847851" cy="16097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38489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8300" y="269451"/>
            <a:ext cx="10985500" cy="1325563"/>
          </a:xfrm>
          <a:solidFill>
            <a:srgbClr val="002060"/>
          </a:solidFill>
        </p:spPr>
        <p:txBody>
          <a:bodyPr>
            <a:noAutofit/>
          </a:bodyPr>
          <a:lstStyle/>
          <a:p>
            <a:r>
              <a:rPr lang="ja-JP" altLang="en-US" sz="3200" dirty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生活科</a:t>
            </a:r>
            <a:r>
              <a:rPr kumimoji="1" lang="en-US" altLang="ja-JP" sz="3200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/>
            </a:r>
            <a:br>
              <a:rPr kumimoji="1" lang="en-US" altLang="ja-JP" sz="3200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</a:br>
            <a:r>
              <a:rPr lang="ja-JP" altLang="en-US" sz="3200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「やさいは　どうやって　そだつのかな？」</a:t>
            </a:r>
            <a:endParaRPr kumimoji="1" lang="ja-JP" altLang="en-US" sz="3200" dirty="0">
              <a:solidFill>
                <a:schemeClr val="bg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4000" y="1990725"/>
            <a:ext cx="11099800" cy="43465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dirty="0"/>
              <a:t>おばけの学校たん</a:t>
            </a:r>
            <a:r>
              <a:rPr lang="ja-JP" altLang="en-US" dirty="0" err="1"/>
              <a:t>けんだん</a:t>
            </a:r>
            <a:r>
              <a:rPr lang="ja-JP" altLang="en-US" dirty="0"/>
              <a:t>　</a:t>
            </a:r>
            <a:r>
              <a:rPr lang="ja-JP" altLang="en-US" dirty="0" smtClean="0"/>
              <a:t>「</a:t>
            </a:r>
            <a:r>
              <a:rPr lang="ja-JP" altLang="en-US" dirty="0"/>
              <a:t>おおきくなって</a:t>
            </a:r>
            <a:r>
              <a:rPr lang="ja-JP" altLang="en-US" dirty="0" err="1"/>
              <a:t>ね</a:t>
            </a:r>
            <a:r>
              <a:rPr lang="ja-JP" altLang="en-US" dirty="0"/>
              <a:t>わたしの</a:t>
            </a:r>
            <a:r>
              <a:rPr lang="ja-JP" altLang="en-US" dirty="0" smtClean="0"/>
              <a:t>やさい」</a:t>
            </a:r>
            <a:endParaRPr lang="ja-JP" altLang="en-US" dirty="0"/>
          </a:p>
          <a:p>
            <a:pPr marL="0" indent="0">
              <a:buNone/>
            </a:pPr>
            <a:r>
              <a:rPr lang="ja-JP" altLang="en-US" dirty="0" smtClean="0"/>
              <a:t>（第</a:t>
            </a:r>
            <a:r>
              <a:rPr lang="en-US" altLang="ja-JP" dirty="0" smtClean="0"/>
              <a:t>4</a:t>
            </a:r>
            <a:r>
              <a:rPr lang="ja-JP" altLang="en-US" dirty="0"/>
              <a:t>回　</a:t>
            </a:r>
            <a:r>
              <a:rPr lang="ja-JP" altLang="en-US" dirty="0" smtClean="0"/>
              <a:t>５月１</a:t>
            </a:r>
            <a:r>
              <a:rPr lang="ja-JP" altLang="en-US" dirty="0"/>
              <a:t>２</a:t>
            </a:r>
            <a:r>
              <a:rPr lang="ja-JP" altLang="en-US" dirty="0" smtClean="0"/>
              <a:t>日、６月</a:t>
            </a:r>
            <a:r>
              <a:rPr lang="ja-JP" altLang="en-US" dirty="0"/>
              <a:t>２</a:t>
            </a:r>
            <a:r>
              <a:rPr lang="ja-JP" altLang="en-US" dirty="0" smtClean="0"/>
              <a:t>日放送分）</a:t>
            </a:r>
            <a:endParaRPr lang="ja-JP" altLang="en-US" dirty="0"/>
          </a:p>
          <a:p>
            <a:pPr marL="0" indent="0">
              <a:buNone/>
            </a:pPr>
            <a:r>
              <a:rPr lang="en-US" altLang="ja-JP" sz="1600" dirty="0" smtClean="0">
                <a:hlinkClick r:id="rId2"/>
              </a:rPr>
              <a:t>https</a:t>
            </a:r>
            <a:r>
              <a:rPr lang="en-US" altLang="ja-JP" sz="1600" dirty="0">
                <a:hlinkClick r:id="rId2"/>
              </a:rPr>
              <a:t>://www.nhk.or.jp/seikatsu/obake/?</a:t>
            </a:r>
            <a:r>
              <a:rPr lang="en-US" altLang="ja-JP" sz="1600" dirty="0" smtClean="0">
                <a:hlinkClick r:id="rId2"/>
              </a:rPr>
              <a:t>das_id=D0005280013_00000</a:t>
            </a:r>
            <a:r>
              <a:rPr lang="ja-JP" altLang="en-US" dirty="0" smtClean="0"/>
              <a:t>　</a:t>
            </a:r>
            <a:r>
              <a:rPr lang="ja-JP" altLang="en-US" dirty="0"/>
              <a:t>　</a:t>
            </a:r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 smtClean="0"/>
              <a:t>ワークシート</a:t>
            </a:r>
            <a:endParaRPr lang="ja-JP" altLang="en-US" dirty="0"/>
          </a:p>
          <a:p>
            <a:pPr marL="0" indent="0">
              <a:buNone/>
            </a:pPr>
            <a:r>
              <a:rPr lang="en-US" altLang="ja-JP" sz="1800" dirty="0">
                <a:hlinkClick r:id="rId3"/>
              </a:rPr>
              <a:t>https://</a:t>
            </a:r>
            <a:r>
              <a:rPr lang="en-US" altLang="ja-JP" sz="1800" dirty="0" smtClean="0">
                <a:hlinkClick r:id="rId3"/>
              </a:rPr>
              <a:t>www.nhk.or.jp/seikatsu/obake/teacher/pdf/003/sheet_001.pdf</a:t>
            </a:r>
            <a:r>
              <a:rPr lang="ja-JP" altLang="en-US" sz="1800" dirty="0" smtClean="0"/>
              <a:t>　</a:t>
            </a:r>
            <a:endParaRPr lang="en-US" altLang="ja-JP" sz="1800" dirty="0"/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9987" y="2681287"/>
            <a:ext cx="1876425" cy="1876425"/>
          </a:xfrm>
          <a:prstGeom prst="rect">
            <a:avLst/>
          </a:prstGeom>
        </p:spPr>
      </p:pic>
      <p:pic>
        <p:nvPicPr>
          <p:cNvPr id="5" name="図 4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8324" y="5448300"/>
            <a:ext cx="3165476" cy="790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0024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1258</TotalTime>
  <Words>219</Words>
  <Application>Microsoft Office PowerPoint</Application>
  <PresentationFormat>ワイド画面</PresentationFormat>
  <Paragraphs>62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3" baseType="lpstr">
      <vt:lpstr>UD デジタル 教科書体 N-B</vt:lpstr>
      <vt:lpstr>游ゴシック</vt:lpstr>
      <vt:lpstr>游ゴシック Light</vt:lpstr>
      <vt:lpstr>Arial</vt:lpstr>
      <vt:lpstr>Office テーマ</vt:lpstr>
      <vt:lpstr>２年生 見てみよう、やってみよう （５月分）</vt:lpstr>
      <vt:lpstr>本プレゼンテーションについて</vt:lpstr>
      <vt:lpstr>教職員・保護者の皆様へ</vt:lpstr>
      <vt:lpstr>じどうのみなさんへ</vt:lpstr>
      <vt:lpstr>さんすうのもんだい 「大きなかずの　たし算に　ちょうせんしよう」</vt:lpstr>
      <vt:lpstr>さんすうのもんだい② 「ひょうとグラフにまとめてみよう」</vt:lpstr>
      <vt:lpstr>生活か 「はるを　たくさん　みつけよう」</vt:lpstr>
      <vt:lpstr>生活科 「やさいは　どうやって　そだつのかな？」</vt:lpstr>
    </vt:vector>
  </TitlesOfParts>
  <Company>大阪市教育委員会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３年生 どうがをつかった がくしゅうのすすめ</dc:title>
  <dc:creator>User</dc:creator>
  <cp:lastModifiedBy>User</cp:lastModifiedBy>
  <cp:revision>33</cp:revision>
  <dcterms:created xsi:type="dcterms:W3CDTF">2020-04-22T19:59:50Z</dcterms:created>
  <dcterms:modified xsi:type="dcterms:W3CDTF">2020-05-07T02:20:28Z</dcterms:modified>
</cp:coreProperties>
</file>