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6" autoAdjust="0"/>
    <p:restoredTop sz="94660"/>
  </p:normalViewPr>
  <p:slideViewPr>
    <p:cSldViewPr snapToGrid="0">
      <p:cViewPr>
        <p:scale>
          <a:sx n="75" d="100"/>
          <a:sy n="75" d="100"/>
        </p:scale>
        <p:origin x="1416" y="-15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83852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424286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165736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219608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1787078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216250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356106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387283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274464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825114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E2EE65-C9D3-4F25-972F-8AE593DF934F}" type="datetimeFigureOut">
              <a:rPr kumimoji="1" lang="ja-JP" altLang="en-US" smtClean="0"/>
              <a:t>2025/6/13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148783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7E2EE65-C9D3-4F25-972F-8AE593DF934F}" type="datetimeFigureOut">
              <a:rPr kumimoji="1" lang="ja-JP" altLang="en-US" smtClean="0"/>
              <a:t>2025/6/13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A4FA143-4106-4DC3-B2C5-02BE3BA49478}" type="slidenum">
              <a:rPr kumimoji="1" lang="ja-JP" altLang="en-US" smtClean="0"/>
              <a:t>‹#›</a:t>
            </a:fld>
            <a:endParaRPr kumimoji="1" lang="ja-JP" altLang="en-US"/>
          </a:p>
        </p:txBody>
      </p:sp>
    </p:spTree>
    <p:extLst>
      <p:ext uri="{BB962C8B-B14F-4D97-AF65-F5344CB8AC3E}">
        <p14:creationId xmlns:p14="http://schemas.microsoft.com/office/powerpoint/2010/main" val="22027162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B818FA11-FFAA-4563-819F-07D7E376160D}"/>
              </a:ext>
            </a:extLst>
          </p:cNvPr>
          <p:cNvPicPr>
            <a:picLocks noChangeAspect="1"/>
          </p:cNvPicPr>
          <p:nvPr/>
        </p:nvPicPr>
        <p:blipFill>
          <a:blip r:embed="rId2"/>
          <a:stretch>
            <a:fillRect/>
          </a:stretch>
        </p:blipFill>
        <p:spPr>
          <a:xfrm>
            <a:off x="212409" y="2498886"/>
            <a:ext cx="6474141" cy="6011702"/>
          </a:xfrm>
          <a:prstGeom prst="rect">
            <a:avLst/>
          </a:prstGeom>
        </p:spPr>
      </p:pic>
      <p:sp>
        <p:nvSpPr>
          <p:cNvPr id="8" name="四角形: 角を丸くする 7">
            <a:extLst>
              <a:ext uri="{FF2B5EF4-FFF2-40B4-BE49-F238E27FC236}">
                <a16:creationId xmlns:a16="http://schemas.microsoft.com/office/drawing/2014/main" id="{4E04F629-EBCC-4BDA-898D-83542DA1ED72}"/>
              </a:ext>
            </a:extLst>
          </p:cNvPr>
          <p:cNvSpPr/>
          <p:nvPr/>
        </p:nvSpPr>
        <p:spPr>
          <a:xfrm>
            <a:off x="219588" y="2557168"/>
            <a:ext cx="674667" cy="300981"/>
          </a:xfrm>
          <a:prstGeom prst="roundRect">
            <a:avLst/>
          </a:prstGeom>
          <a:solidFill>
            <a:schemeClr val="accent5">
              <a:lumMod val="40000"/>
              <a:lumOff val="60000"/>
            </a:schemeClr>
          </a:solidFill>
          <a:ln w="381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緑１</a:t>
            </a:r>
          </a:p>
        </p:txBody>
      </p:sp>
      <p:sp>
        <p:nvSpPr>
          <p:cNvPr id="9" name="四角形: 角を丸くする 8">
            <a:extLst>
              <a:ext uri="{FF2B5EF4-FFF2-40B4-BE49-F238E27FC236}">
                <a16:creationId xmlns:a16="http://schemas.microsoft.com/office/drawing/2014/main" id="{14C74E43-52DF-48F4-82DD-A8D56C2E57CA}"/>
              </a:ext>
            </a:extLst>
          </p:cNvPr>
          <p:cNvSpPr/>
          <p:nvPr/>
        </p:nvSpPr>
        <p:spPr>
          <a:xfrm>
            <a:off x="177752" y="8367857"/>
            <a:ext cx="936807" cy="300981"/>
          </a:xfrm>
          <a:prstGeom prst="roundRect">
            <a:avLst/>
          </a:prstGeom>
          <a:solidFill>
            <a:schemeClr val="accent5">
              <a:lumMod val="40000"/>
              <a:lumOff val="60000"/>
            </a:schemeClr>
          </a:solidFill>
          <a:ln w="381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鶴見６</a:t>
            </a:r>
          </a:p>
        </p:txBody>
      </p:sp>
      <p:sp>
        <p:nvSpPr>
          <p:cNvPr id="10" name="四角形: 角を丸くする 9">
            <a:extLst>
              <a:ext uri="{FF2B5EF4-FFF2-40B4-BE49-F238E27FC236}">
                <a16:creationId xmlns:a16="http://schemas.microsoft.com/office/drawing/2014/main" id="{1C726B50-1782-41D2-9DEF-80D636402B9D}"/>
              </a:ext>
            </a:extLst>
          </p:cNvPr>
          <p:cNvSpPr/>
          <p:nvPr/>
        </p:nvSpPr>
        <p:spPr>
          <a:xfrm>
            <a:off x="2345217" y="6314882"/>
            <a:ext cx="1534633" cy="314986"/>
          </a:xfrm>
          <a:prstGeom prst="roundRect">
            <a:avLst/>
          </a:prstGeom>
          <a:solidFill>
            <a:srgbClr val="92D050"/>
          </a:solid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みどり小学校</a:t>
            </a:r>
          </a:p>
        </p:txBody>
      </p:sp>
      <p:sp>
        <p:nvSpPr>
          <p:cNvPr id="12" name="楕円 11">
            <a:extLst>
              <a:ext uri="{FF2B5EF4-FFF2-40B4-BE49-F238E27FC236}">
                <a16:creationId xmlns:a16="http://schemas.microsoft.com/office/drawing/2014/main" id="{6501F6E7-517B-47CB-8F1E-1645528F0DDA}"/>
              </a:ext>
            </a:extLst>
          </p:cNvPr>
          <p:cNvSpPr/>
          <p:nvPr/>
        </p:nvSpPr>
        <p:spPr>
          <a:xfrm>
            <a:off x="1943100" y="6934200"/>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 name="楕円 12">
            <a:extLst>
              <a:ext uri="{FF2B5EF4-FFF2-40B4-BE49-F238E27FC236}">
                <a16:creationId xmlns:a16="http://schemas.microsoft.com/office/drawing/2014/main" id="{53BB8B66-131B-47EF-9715-7C8A200E7901}"/>
              </a:ext>
            </a:extLst>
          </p:cNvPr>
          <p:cNvSpPr/>
          <p:nvPr/>
        </p:nvSpPr>
        <p:spPr>
          <a:xfrm>
            <a:off x="5355167" y="3412067"/>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4" name="楕円 13">
            <a:extLst>
              <a:ext uri="{FF2B5EF4-FFF2-40B4-BE49-F238E27FC236}">
                <a16:creationId xmlns:a16="http://schemas.microsoft.com/office/drawing/2014/main" id="{C184122C-FF81-41D1-ADC8-EF89531F7C6E}"/>
              </a:ext>
            </a:extLst>
          </p:cNvPr>
          <p:cNvSpPr/>
          <p:nvPr/>
        </p:nvSpPr>
        <p:spPr>
          <a:xfrm>
            <a:off x="5855953" y="7593911"/>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5" name="楕円 14">
            <a:extLst>
              <a:ext uri="{FF2B5EF4-FFF2-40B4-BE49-F238E27FC236}">
                <a16:creationId xmlns:a16="http://schemas.microsoft.com/office/drawing/2014/main" id="{B4F4E37C-D360-4F6D-81AC-CD246464A6EC}"/>
              </a:ext>
            </a:extLst>
          </p:cNvPr>
          <p:cNvSpPr/>
          <p:nvPr/>
        </p:nvSpPr>
        <p:spPr>
          <a:xfrm>
            <a:off x="3554307" y="7006167"/>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6" name="楕円 15">
            <a:extLst>
              <a:ext uri="{FF2B5EF4-FFF2-40B4-BE49-F238E27FC236}">
                <a16:creationId xmlns:a16="http://schemas.microsoft.com/office/drawing/2014/main" id="{CD10A651-DA2A-4854-83E1-F0E393A0D5B4}"/>
              </a:ext>
            </a:extLst>
          </p:cNvPr>
          <p:cNvSpPr/>
          <p:nvPr/>
        </p:nvSpPr>
        <p:spPr>
          <a:xfrm>
            <a:off x="2877583" y="7389283"/>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7" name="楕円 16">
            <a:extLst>
              <a:ext uri="{FF2B5EF4-FFF2-40B4-BE49-F238E27FC236}">
                <a16:creationId xmlns:a16="http://schemas.microsoft.com/office/drawing/2014/main" id="{EC045018-8E16-4430-9BF2-584680D3142B}"/>
              </a:ext>
            </a:extLst>
          </p:cNvPr>
          <p:cNvSpPr/>
          <p:nvPr/>
        </p:nvSpPr>
        <p:spPr>
          <a:xfrm>
            <a:off x="1805517" y="8119302"/>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8" name="楕円 17">
            <a:extLst>
              <a:ext uri="{FF2B5EF4-FFF2-40B4-BE49-F238E27FC236}">
                <a16:creationId xmlns:a16="http://schemas.microsoft.com/office/drawing/2014/main" id="{D27E6AA2-CA14-43EF-A698-82B5D3FBAFEE}"/>
              </a:ext>
            </a:extLst>
          </p:cNvPr>
          <p:cNvSpPr/>
          <p:nvPr/>
        </p:nvSpPr>
        <p:spPr>
          <a:xfrm>
            <a:off x="3992034" y="7795684"/>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楕円 18">
            <a:extLst>
              <a:ext uri="{FF2B5EF4-FFF2-40B4-BE49-F238E27FC236}">
                <a16:creationId xmlns:a16="http://schemas.microsoft.com/office/drawing/2014/main" id="{C51EFD25-7EEF-48E4-ACDA-DA4E4C4170E0}"/>
              </a:ext>
            </a:extLst>
          </p:cNvPr>
          <p:cNvSpPr/>
          <p:nvPr/>
        </p:nvSpPr>
        <p:spPr>
          <a:xfrm>
            <a:off x="2038350" y="5769250"/>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0" name="楕円 19">
            <a:extLst>
              <a:ext uri="{FF2B5EF4-FFF2-40B4-BE49-F238E27FC236}">
                <a16:creationId xmlns:a16="http://schemas.microsoft.com/office/drawing/2014/main" id="{0A109139-923B-4A43-9F70-2C49FD03425B}"/>
              </a:ext>
            </a:extLst>
          </p:cNvPr>
          <p:cNvSpPr/>
          <p:nvPr/>
        </p:nvSpPr>
        <p:spPr>
          <a:xfrm>
            <a:off x="865154" y="8089207"/>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1" name="楕円 20">
            <a:extLst>
              <a:ext uri="{FF2B5EF4-FFF2-40B4-BE49-F238E27FC236}">
                <a16:creationId xmlns:a16="http://schemas.microsoft.com/office/drawing/2014/main" id="{A7E825DF-FCDD-4988-BBE0-DB533F9F39B7}"/>
              </a:ext>
            </a:extLst>
          </p:cNvPr>
          <p:cNvSpPr/>
          <p:nvPr/>
        </p:nvSpPr>
        <p:spPr>
          <a:xfrm>
            <a:off x="718927" y="2144644"/>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3" name="テキスト ボックス 22">
            <a:extLst>
              <a:ext uri="{FF2B5EF4-FFF2-40B4-BE49-F238E27FC236}">
                <a16:creationId xmlns:a16="http://schemas.microsoft.com/office/drawing/2014/main" id="{C11EEC01-9E9C-437C-AF9F-ED24FC720B8D}"/>
              </a:ext>
            </a:extLst>
          </p:cNvPr>
          <p:cNvSpPr txBox="1"/>
          <p:nvPr/>
        </p:nvSpPr>
        <p:spPr>
          <a:xfrm>
            <a:off x="3667259" y="2040190"/>
            <a:ext cx="49244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accent1"/>
                </a:solidFill>
                <a:effectLst/>
                <a:uLnTx/>
                <a:uFillTx/>
                <a:latin typeface="Calibri" panose="020F0502020204030204"/>
                <a:ea typeface="游ゴシック" panose="020B0400000000000000" pitchFamily="50" charset="-128"/>
                <a:cs typeface="+mn-cs"/>
              </a:rPr>
              <a:t>★</a:t>
            </a:r>
          </a:p>
        </p:txBody>
      </p:sp>
      <p:sp>
        <p:nvSpPr>
          <p:cNvPr id="24" name="テキスト ボックス 23">
            <a:extLst>
              <a:ext uri="{FF2B5EF4-FFF2-40B4-BE49-F238E27FC236}">
                <a16:creationId xmlns:a16="http://schemas.microsoft.com/office/drawing/2014/main" id="{0CA22560-C714-4E43-B1EF-8A957683365C}"/>
              </a:ext>
            </a:extLst>
          </p:cNvPr>
          <p:cNvSpPr txBox="1"/>
          <p:nvPr/>
        </p:nvSpPr>
        <p:spPr>
          <a:xfrm>
            <a:off x="4491567" y="5211117"/>
            <a:ext cx="49244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accent1"/>
                </a:solidFill>
                <a:effectLst/>
                <a:uLnTx/>
                <a:uFillTx/>
                <a:latin typeface="Calibri" panose="020F0502020204030204"/>
                <a:ea typeface="游ゴシック" panose="020B0400000000000000" pitchFamily="50" charset="-128"/>
                <a:cs typeface="+mn-cs"/>
              </a:rPr>
              <a:t>★</a:t>
            </a:r>
          </a:p>
        </p:txBody>
      </p:sp>
      <p:sp>
        <p:nvSpPr>
          <p:cNvPr id="25" name="テキスト ボックス 24">
            <a:extLst>
              <a:ext uri="{FF2B5EF4-FFF2-40B4-BE49-F238E27FC236}">
                <a16:creationId xmlns:a16="http://schemas.microsoft.com/office/drawing/2014/main" id="{7A66B833-5FCF-47F3-BCC5-8A6C64EB3AD7}"/>
              </a:ext>
            </a:extLst>
          </p:cNvPr>
          <p:cNvSpPr txBox="1"/>
          <p:nvPr/>
        </p:nvSpPr>
        <p:spPr>
          <a:xfrm>
            <a:off x="2273300" y="4167585"/>
            <a:ext cx="492443" cy="461665"/>
          </a:xfrm>
          <a:prstGeom prst="rect">
            <a:avLst/>
          </a:prstGeom>
          <a:noFill/>
          <a:ln>
            <a:noFill/>
          </a:ln>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accent1"/>
                </a:solidFill>
                <a:effectLst/>
                <a:uLnTx/>
                <a:uFillTx/>
                <a:latin typeface="Calibri" panose="020F0502020204030204"/>
                <a:ea typeface="游ゴシック" panose="020B0400000000000000" pitchFamily="50" charset="-128"/>
                <a:cs typeface="+mn-cs"/>
              </a:rPr>
              <a:t>★</a:t>
            </a:r>
          </a:p>
        </p:txBody>
      </p:sp>
      <p:sp>
        <p:nvSpPr>
          <p:cNvPr id="26" name="テキスト ボックス 25">
            <a:extLst>
              <a:ext uri="{FF2B5EF4-FFF2-40B4-BE49-F238E27FC236}">
                <a16:creationId xmlns:a16="http://schemas.microsoft.com/office/drawing/2014/main" id="{4469EEC3-1FC9-4748-8EF6-EC99CBA8FAA6}"/>
              </a:ext>
            </a:extLst>
          </p:cNvPr>
          <p:cNvSpPr txBox="1"/>
          <p:nvPr/>
        </p:nvSpPr>
        <p:spPr>
          <a:xfrm>
            <a:off x="1096436" y="3570700"/>
            <a:ext cx="49244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chemeClr val="accent1"/>
                </a:solidFill>
                <a:effectLst/>
                <a:uLnTx/>
                <a:uFillTx/>
                <a:latin typeface="Calibri" panose="020F0502020204030204"/>
                <a:ea typeface="游ゴシック" panose="020B0400000000000000" pitchFamily="50" charset="-128"/>
                <a:cs typeface="+mn-cs"/>
              </a:rPr>
              <a:t>★</a:t>
            </a:r>
          </a:p>
        </p:txBody>
      </p:sp>
      <p:sp>
        <p:nvSpPr>
          <p:cNvPr id="27" name="楕円 26">
            <a:extLst>
              <a:ext uri="{FF2B5EF4-FFF2-40B4-BE49-F238E27FC236}">
                <a16:creationId xmlns:a16="http://schemas.microsoft.com/office/drawing/2014/main" id="{72708C23-B9AC-4EF5-90CB-0849537C6E09}"/>
              </a:ext>
            </a:extLst>
          </p:cNvPr>
          <p:cNvSpPr/>
          <p:nvPr/>
        </p:nvSpPr>
        <p:spPr>
          <a:xfrm>
            <a:off x="4984010" y="5889900"/>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楕円 27">
            <a:extLst>
              <a:ext uri="{FF2B5EF4-FFF2-40B4-BE49-F238E27FC236}">
                <a16:creationId xmlns:a16="http://schemas.microsoft.com/office/drawing/2014/main" id="{8165536B-A4EA-4ECC-A8E1-C1ABFB93231D}"/>
              </a:ext>
            </a:extLst>
          </p:cNvPr>
          <p:cNvSpPr/>
          <p:nvPr/>
        </p:nvSpPr>
        <p:spPr>
          <a:xfrm>
            <a:off x="1439387" y="3448011"/>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楕円 28">
            <a:extLst>
              <a:ext uri="{FF2B5EF4-FFF2-40B4-BE49-F238E27FC236}">
                <a16:creationId xmlns:a16="http://schemas.microsoft.com/office/drawing/2014/main" id="{FD29CEA2-E6AA-4986-9938-E8CA90A39F6D}"/>
              </a:ext>
            </a:extLst>
          </p:cNvPr>
          <p:cNvSpPr/>
          <p:nvPr/>
        </p:nvSpPr>
        <p:spPr>
          <a:xfrm>
            <a:off x="4879729" y="7823316"/>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3" name="楕円 42">
            <a:extLst>
              <a:ext uri="{FF2B5EF4-FFF2-40B4-BE49-F238E27FC236}">
                <a16:creationId xmlns:a16="http://schemas.microsoft.com/office/drawing/2014/main" id="{80F87966-5945-44F3-B6E1-85C0924A8CE6}"/>
              </a:ext>
            </a:extLst>
          </p:cNvPr>
          <p:cNvSpPr/>
          <p:nvPr/>
        </p:nvSpPr>
        <p:spPr>
          <a:xfrm>
            <a:off x="1902883" y="7343935"/>
            <a:ext cx="234950" cy="2413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正方形/長方形 1">
            <a:extLst>
              <a:ext uri="{FF2B5EF4-FFF2-40B4-BE49-F238E27FC236}">
                <a16:creationId xmlns:a16="http://schemas.microsoft.com/office/drawing/2014/main" id="{733DC85C-D295-4A1D-B860-3E0CEA7579EF}"/>
              </a:ext>
            </a:extLst>
          </p:cNvPr>
          <p:cNvSpPr/>
          <p:nvPr/>
        </p:nvSpPr>
        <p:spPr>
          <a:xfrm>
            <a:off x="1865925" y="3730610"/>
            <a:ext cx="2314199"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DEFCDC90-DCE4-4910-890F-F5A0F018E499}"/>
              </a:ext>
            </a:extLst>
          </p:cNvPr>
          <p:cNvSpPr txBox="1"/>
          <p:nvPr/>
        </p:nvSpPr>
        <p:spPr>
          <a:xfrm>
            <a:off x="1871588" y="3787334"/>
            <a:ext cx="2339102"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②③人目につきにくい公園</a:t>
            </a:r>
          </a:p>
        </p:txBody>
      </p:sp>
      <p:cxnSp>
        <p:nvCxnSpPr>
          <p:cNvPr id="5" name="直線矢印コネクタ 4">
            <a:extLst>
              <a:ext uri="{FF2B5EF4-FFF2-40B4-BE49-F238E27FC236}">
                <a16:creationId xmlns:a16="http://schemas.microsoft.com/office/drawing/2014/main" id="{29018DB0-6C90-411A-86FE-032C0A722303}"/>
              </a:ext>
            </a:extLst>
          </p:cNvPr>
          <p:cNvCxnSpPr>
            <a:cxnSpLocks/>
          </p:cNvCxnSpPr>
          <p:nvPr/>
        </p:nvCxnSpPr>
        <p:spPr>
          <a:xfrm flipH="1" flipV="1">
            <a:off x="1459094" y="3826252"/>
            <a:ext cx="399940" cy="82703"/>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0399F7FF-3FC5-4F11-B42F-9F359BD68406}"/>
              </a:ext>
            </a:extLst>
          </p:cNvPr>
          <p:cNvSpPr/>
          <p:nvPr/>
        </p:nvSpPr>
        <p:spPr>
          <a:xfrm>
            <a:off x="802635" y="2891861"/>
            <a:ext cx="1572488"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74080F01-B180-455B-864C-046CF2D53ED0}"/>
              </a:ext>
            </a:extLst>
          </p:cNvPr>
          <p:cNvSpPr txBox="1"/>
          <p:nvPr/>
        </p:nvSpPr>
        <p:spPr>
          <a:xfrm>
            <a:off x="810141" y="2941935"/>
            <a:ext cx="1620957"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①トラックが多い</a:t>
            </a:r>
          </a:p>
        </p:txBody>
      </p:sp>
      <p:cxnSp>
        <p:nvCxnSpPr>
          <p:cNvPr id="50" name="直線矢印コネクタ 49">
            <a:extLst>
              <a:ext uri="{FF2B5EF4-FFF2-40B4-BE49-F238E27FC236}">
                <a16:creationId xmlns:a16="http://schemas.microsoft.com/office/drawing/2014/main" id="{93E961FE-4769-4DEA-A4FA-5B87F81C4353}"/>
              </a:ext>
            </a:extLst>
          </p:cNvPr>
          <p:cNvCxnSpPr>
            <a:cxnSpLocks/>
            <a:endCxn id="28" idx="1"/>
          </p:cNvCxnSpPr>
          <p:nvPr/>
        </p:nvCxnSpPr>
        <p:spPr>
          <a:xfrm>
            <a:off x="992092" y="3262246"/>
            <a:ext cx="481703" cy="22110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6456324B-3721-49CC-8AE2-F9D4F01CE14D}"/>
              </a:ext>
            </a:extLst>
          </p:cNvPr>
          <p:cNvCxnSpPr>
            <a:cxnSpLocks/>
          </p:cNvCxnSpPr>
          <p:nvPr/>
        </p:nvCxnSpPr>
        <p:spPr>
          <a:xfrm>
            <a:off x="2156883" y="4119129"/>
            <a:ext cx="274215" cy="20865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9FDE6370-87D4-4881-B150-CDCB3A6D3D79}"/>
              </a:ext>
            </a:extLst>
          </p:cNvPr>
          <p:cNvSpPr/>
          <p:nvPr/>
        </p:nvSpPr>
        <p:spPr>
          <a:xfrm>
            <a:off x="2108402" y="8389998"/>
            <a:ext cx="1712450" cy="38681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68CD1A19-4150-4697-847D-692B7D25B977}"/>
              </a:ext>
            </a:extLst>
          </p:cNvPr>
          <p:cNvSpPr/>
          <p:nvPr/>
        </p:nvSpPr>
        <p:spPr>
          <a:xfrm>
            <a:off x="4287062" y="2701510"/>
            <a:ext cx="2328572"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76F5FF4A-F981-48AA-B999-D73DA510DC58}"/>
              </a:ext>
            </a:extLst>
          </p:cNvPr>
          <p:cNvSpPr txBox="1"/>
          <p:nvPr/>
        </p:nvSpPr>
        <p:spPr>
          <a:xfrm>
            <a:off x="4276532" y="2756239"/>
            <a:ext cx="2339102"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④抜け道のため、車に注意</a:t>
            </a:r>
          </a:p>
        </p:txBody>
      </p:sp>
      <p:cxnSp>
        <p:nvCxnSpPr>
          <p:cNvPr id="65" name="直線矢印コネクタ 64">
            <a:extLst>
              <a:ext uri="{FF2B5EF4-FFF2-40B4-BE49-F238E27FC236}">
                <a16:creationId xmlns:a16="http://schemas.microsoft.com/office/drawing/2014/main" id="{D01FE8B7-917C-410A-9827-970EAD3AC941}"/>
              </a:ext>
            </a:extLst>
          </p:cNvPr>
          <p:cNvCxnSpPr>
            <a:cxnSpLocks/>
            <a:endCxn id="13" idx="1"/>
          </p:cNvCxnSpPr>
          <p:nvPr/>
        </p:nvCxnSpPr>
        <p:spPr>
          <a:xfrm>
            <a:off x="4447929" y="3075733"/>
            <a:ext cx="941646" cy="37167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9CCFA0DF-2E72-4F46-B17E-BA941B53013B}"/>
              </a:ext>
            </a:extLst>
          </p:cNvPr>
          <p:cNvSpPr/>
          <p:nvPr/>
        </p:nvSpPr>
        <p:spPr>
          <a:xfrm>
            <a:off x="4598110" y="4131581"/>
            <a:ext cx="1975302" cy="38302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D901CDF9-582A-4B3E-9036-F4CC24A60D4A}"/>
              </a:ext>
            </a:extLst>
          </p:cNvPr>
          <p:cNvSpPr txBox="1"/>
          <p:nvPr/>
        </p:nvSpPr>
        <p:spPr>
          <a:xfrm>
            <a:off x="4591020" y="4195992"/>
            <a:ext cx="1980029"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⑤薄暗く、人が少ない</a:t>
            </a:r>
          </a:p>
        </p:txBody>
      </p:sp>
      <p:cxnSp>
        <p:nvCxnSpPr>
          <p:cNvPr id="69" name="直線矢印コネクタ 68">
            <a:extLst>
              <a:ext uri="{FF2B5EF4-FFF2-40B4-BE49-F238E27FC236}">
                <a16:creationId xmlns:a16="http://schemas.microsoft.com/office/drawing/2014/main" id="{0068F1C1-2379-4FBC-AEE9-C59EEEEF78D2}"/>
              </a:ext>
            </a:extLst>
          </p:cNvPr>
          <p:cNvCxnSpPr>
            <a:cxnSpLocks/>
          </p:cNvCxnSpPr>
          <p:nvPr/>
        </p:nvCxnSpPr>
        <p:spPr>
          <a:xfrm flipH="1">
            <a:off x="4680332" y="4485350"/>
            <a:ext cx="52652" cy="856655"/>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71" name="正方形/長方形 70">
            <a:extLst>
              <a:ext uri="{FF2B5EF4-FFF2-40B4-BE49-F238E27FC236}">
                <a16:creationId xmlns:a16="http://schemas.microsoft.com/office/drawing/2014/main" id="{F632C5D8-6FCA-4930-BB59-FE9ED15F69DD}"/>
              </a:ext>
            </a:extLst>
          </p:cNvPr>
          <p:cNvSpPr/>
          <p:nvPr/>
        </p:nvSpPr>
        <p:spPr>
          <a:xfrm>
            <a:off x="258633" y="4920790"/>
            <a:ext cx="2254687"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四角形: 角を丸くする 71">
            <a:extLst>
              <a:ext uri="{FF2B5EF4-FFF2-40B4-BE49-F238E27FC236}">
                <a16:creationId xmlns:a16="http://schemas.microsoft.com/office/drawing/2014/main" id="{FA9FAEA2-081B-4313-A321-B0D57E222E48}"/>
              </a:ext>
            </a:extLst>
          </p:cNvPr>
          <p:cNvSpPr/>
          <p:nvPr/>
        </p:nvSpPr>
        <p:spPr>
          <a:xfrm>
            <a:off x="2178050" y="2565636"/>
            <a:ext cx="674667" cy="300981"/>
          </a:xfrm>
          <a:prstGeom prst="roundRect">
            <a:avLst/>
          </a:prstGeom>
          <a:solidFill>
            <a:schemeClr val="accent5">
              <a:lumMod val="40000"/>
              <a:lumOff val="60000"/>
            </a:schemeClr>
          </a:solidFill>
          <a:ln w="381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緑３</a:t>
            </a:r>
          </a:p>
        </p:txBody>
      </p:sp>
      <p:sp>
        <p:nvSpPr>
          <p:cNvPr id="73" name="テキスト ボックス 72">
            <a:extLst>
              <a:ext uri="{FF2B5EF4-FFF2-40B4-BE49-F238E27FC236}">
                <a16:creationId xmlns:a16="http://schemas.microsoft.com/office/drawing/2014/main" id="{8D8A113A-1E8B-4D11-A8C3-43EF3633B517}"/>
              </a:ext>
            </a:extLst>
          </p:cNvPr>
          <p:cNvSpPr txBox="1"/>
          <p:nvPr/>
        </p:nvSpPr>
        <p:spPr>
          <a:xfrm>
            <a:off x="219588" y="4964012"/>
            <a:ext cx="2339102"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⑥車・自転車の交通量多い</a:t>
            </a:r>
          </a:p>
        </p:txBody>
      </p:sp>
      <p:sp>
        <p:nvSpPr>
          <p:cNvPr id="80" name="四角形: 角を丸くする 79">
            <a:extLst>
              <a:ext uri="{FF2B5EF4-FFF2-40B4-BE49-F238E27FC236}">
                <a16:creationId xmlns:a16="http://schemas.microsoft.com/office/drawing/2014/main" id="{0A250883-A811-4134-A519-41CB1A6CB1C9}"/>
              </a:ext>
            </a:extLst>
          </p:cNvPr>
          <p:cNvSpPr/>
          <p:nvPr/>
        </p:nvSpPr>
        <p:spPr>
          <a:xfrm>
            <a:off x="243894" y="5504737"/>
            <a:ext cx="936807" cy="300981"/>
          </a:xfrm>
          <a:prstGeom prst="roundRect">
            <a:avLst/>
          </a:prstGeom>
          <a:solidFill>
            <a:schemeClr val="accent5">
              <a:lumMod val="40000"/>
              <a:lumOff val="60000"/>
            </a:schemeClr>
          </a:solidFill>
          <a:ln w="3810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b="1" dirty="0">
                <a:solidFill>
                  <a:prstClr val="black"/>
                </a:solidFill>
                <a:latin typeface="Calibri" panose="020F0502020204030204"/>
                <a:ea typeface="游ゴシック" panose="020B0400000000000000" pitchFamily="50" charset="-128"/>
              </a:rPr>
              <a:t>緑１南</a:t>
            </a:r>
            <a:endPar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cxnSp>
        <p:nvCxnSpPr>
          <p:cNvPr id="74" name="直線矢印コネクタ 73">
            <a:extLst>
              <a:ext uri="{FF2B5EF4-FFF2-40B4-BE49-F238E27FC236}">
                <a16:creationId xmlns:a16="http://schemas.microsoft.com/office/drawing/2014/main" id="{9904AD97-A536-405F-8FF2-D98691E6491C}"/>
              </a:ext>
            </a:extLst>
          </p:cNvPr>
          <p:cNvCxnSpPr>
            <a:cxnSpLocks/>
          </p:cNvCxnSpPr>
          <p:nvPr/>
        </p:nvCxnSpPr>
        <p:spPr>
          <a:xfrm>
            <a:off x="475822" y="5299668"/>
            <a:ext cx="1645077" cy="4540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1" name="正方形/長方形 80">
            <a:extLst>
              <a:ext uri="{FF2B5EF4-FFF2-40B4-BE49-F238E27FC236}">
                <a16:creationId xmlns:a16="http://schemas.microsoft.com/office/drawing/2014/main" id="{C4499A60-9978-479C-BA0B-594B7EDD3EEF}"/>
              </a:ext>
            </a:extLst>
          </p:cNvPr>
          <p:cNvSpPr/>
          <p:nvPr/>
        </p:nvSpPr>
        <p:spPr>
          <a:xfrm>
            <a:off x="4984011" y="5065424"/>
            <a:ext cx="1702540" cy="641697"/>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F167D6F0-82A8-4316-9D0E-7246CB495434}"/>
              </a:ext>
            </a:extLst>
          </p:cNvPr>
          <p:cNvSpPr txBox="1"/>
          <p:nvPr/>
        </p:nvSpPr>
        <p:spPr>
          <a:xfrm>
            <a:off x="4940485" y="5100794"/>
            <a:ext cx="1834748" cy="615553"/>
          </a:xfrm>
          <a:prstGeom prst="rect">
            <a:avLst/>
          </a:prstGeom>
          <a:no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⑦下り坂、スピード</a:t>
            </a:r>
            <a:endParaRPr kumimoji="1" lang="en-US" altLang="ja-JP" sz="1400" dirty="0">
              <a:latin typeface="HG丸ｺﾞｼｯｸM-PRO" panose="020F0600000000000000" pitchFamily="50" charset="-128"/>
              <a:ea typeface="HG丸ｺﾞｼｯｸM-PRO" panose="020F0600000000000000" pitchFamily="50" charset="-128"/>
            </a:endParaRPr>
          </a:p>
          <a:p>
            <a:endParaRPr kumimoji="1" lang="en-US" altLang="ja-JP" sz="6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を出す自転車が多い</a:t>
            </a:r>
          </a:p>
        </p:txBody>
      </p:sp>
      <p:cxnSp>
        <p:nvCxnSpPr>
          <p:cNvPr id="83" name="直線矢印コネクタ 82">
            <a:extLst>
              <a:ext uri="{FF2B5EF4-FFF2-40B4-BE49-F238E27FC236}">
                <a16:creationId xmlns:a16="http://schemas.microsoft.com/office/drawing/2014/main" id="{09711900-E9B1-4C6A-A859-2D3CA6EA04D5}"/>
              </a:ext>
            </a:extLst>
          </p:cNvPr>
          <p:cNvCxnSpPr>
            <a:cxnSpLocks/>
            <a:endCxn id="27" idx="0"/>
          </p:cNvCxnSpPr>
          <p:nvPr/>
        </p:nvCxnSpPr>
        <p:spPr>
          <a:xfrm flipH="1">
            <a:off x="5101485" y="5712928"/>
            <a:ext cx="20710" cy="17697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5" name="正方形/長方形 84">
            <a:extLst>
              <a:ext uri="{FF2B5EF4-FFF2-40B4-BE49-F238E27FC236}">
                <a16:creationId xmlns:a16="http://schemas.microsoft.com/office/drawing/2014/main" id="{D104202D-8276-4F2F-B2E9-59D5C1EFE94F}"/>
              </a:ext>
            </a:extLst>
          </p:cNvPr>
          <p:cNvSpPr/>
          <p:nvPr/>
        </p:nvSpPr>
        <p:spPr>
          <a:xfrm>
            <a:off x="3957577" y="6246846"/>
            <a:ext cx="2728973"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a:extLst>
              <a:ext uri="{FF2B5EF4-FFF2-40B4-BE49-F238E27FC236}">
                <a16:creationId xmlns:a16="http://schemas.microsoft.com/office/drawing/2014/main" id="{1AC66A90-57E8-4724-9106-C3B0BC037328}"/>
              </a:ext>
            </a:extLst>
          </p:cNvPr>
          <p:cNvSpPr/>
          <p:nvPr/>
        </p:nvSpPr>
        <p:spPr>
          <a:xfrm>
            <a:off x="638984" y="6029389"/>
            <a:ext cx="1291596" cy="67498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FB6B14E3-F0CA-42E2-B452-E6820A7D4718}"/>
              </a:ext>
            </a:extLst>
          </p:cNvPr>
          <p:cNvSpPr txBox="1"/>
          <p:nvPr/>
        </p:nvSpPr>
        <p:spPr>
          <a:xfrm>
            <a:off x="613718" y="6082165"/>
            <a:ext cx="1441420" cy="615553"/>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⑧見通し悪く、</a:t>
            </a:r>
            <a:endParaRPr kumimoji="1" lang="en-US" altLang="ja-JP" sz="1400" dirty="0">
              <a:latin typeface="HG丸ｺﾞｼｯｸM-PRO" panose="020F0600000000000000" pitchFamily="50" charset="-128"/>
              <a:ea typeface="HG丸ｺﾞｼｯｸM-PRO" panose="020F0600000000000000" pitchFamily="50" charset="-128"/>
            </a:endParaRPr>
          </a:p>
          <a:p>
            <a:endParaRPr kumimoji="1" lang="en-US" altLang="ja-JP" sz="6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飛び出し注意</a:t>
            </a:r>
          </a:p>
        </p:txBody>
      </p:sp>
      <p:cxnSp>
        <p:nvCxnSpPr>
          <p:cNvPr id="88" name="直線矢印コネクタ 87">
            <a:extLst>
              <a:ext uri="{FF2B5EF4-FFF2-40B4-BE49-F238E27FC236}">
                <a16:creationId xmlns:a16="http://schemas.microsoft.com/office/drawing/2014/main" id="{333111E7-04E2-4744-92C5-4495843C4001}"/>
              </a:ext>
            </a:extLst>
          </p:cNvPr>
          <p:cNvCxnSpPr>
            <a:cxnSpLocks/>
            <a:endCxn id="12" idx="1"/>
          </p:cNvCxnSpPr>
          <p:nvPr/>
        </p:nvCxnSpPr>
        <p:spPr>
          <a:xfrm>
            <a:off x="894255" y="6716119"/>
            <a:ext cx="1083253" cy="25341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2" name="正方形/長方形 91">
            <a:extLst>
              <a:ext uri="{FF2B5EF4-FFF2-40B4-BE49-F238E27FC236}">
                <a16:creationId xmlns:a16="http://schemas.microsoft.com/office/drawing/2014/main" id="{FDBFA026-E7E8-45FD-BF34-83BFAAFDE887}"/>
              </a:ext>
            </a:extLst>
          </p:cNvPr>
          <p:cNvSpPr/>
          <p:nvPr/>
        </p:nvSpPr>
        <p:spPr>
          <a:xfrm>
            <a:off x="3950642" y="8393788"/>
            <a:ext cx="1869106" cy="38302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a:extLst>
              <a:ext uri="{FF2B5EF4-FFF2-40B4-BE49-F238E27FC236}">
                <a16:creationId xmlns:a16="http://schemas.microsoft.com/office/drawing/2014/main" id="{3D035192-DC98-4D1F-B507-EB14C9BCAE03}"/>
              </a:ext>
            </a:extLst>
          </p:cNvPr>
          <p:cNvSpPr txBox="1"/>
          <p:nvPr/>
        </p:nvSpPr>
        <p:spPr>
          <a:xfrm>
            <a:off x="3896698" y="8459872"/>
            <a:ext cx="1980029"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⑬工事中で見えづらい</a:t>
            </a:r>
          </a:p>
        </p:txBody>
      </p:sp>
      <p:cxnSp>
        <p:nvCxnSpPr>
          <p:cNvPr id="94" name="直線矢印コネクタ 93">
            <a:extLst>
              <a:ext uri="{FF2B5EF4-FFF2-40B4-BE49-F238E27FC236}">
                <a16:creationId xmlns:a16="http://schemas.microsoft.com/office/drawing/2014/main" id="{753B3461-39A7-473A-8DA6-136F3FAF81E5}"/>
              </a:ext>
            </a:extLst>
          </p:cNvPr>
          <p:cNvCxnSpPr>
            <a:cxnSpLocks/>
            <a:endCxn id="16" idx="5"/>
          </p:cNvCxnSpPr>
          <p:nvPr/>
        </p:nvCxnSpPr>
        <p:spPr>
          <a:xfrm flipH="1" flipV="1">
            <a:off x="3078125" y="7595245"/>
            <a:ext cx="1010310" cy="789113"/>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6" name="正方形/長方形 95">
            <a:extLst>
              <a:ext uri="{FF2B5EF4-FFF2-40B4-BE49-F238E27FC236}">
                <a16:creationId xmlns:a16="http://schemas.microsoft.com/office/drawing/2014/main" id="{C4D7FFA4-A040-4EE4-8631-6B46AF8022EC}"/>
              </a:ext>
            </a:extLst>
          </p:cNvPr>
          <p:cNvSpPr/>
          <p:nvPr/>
        </p:nvSpPr>
        <p:spPr>
          <a:xfrm>
            <a:off x="4092314" y="7170280"/>
            <a:ext cx="2470783" cy="38302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a:extLst>
              <a:ext uri="{FF2B5EF4-FFF2-40B4-BE49-F238E27FC236}">
                <a16:creationId xmlns:a16="http://schemas.microsoft.com/office/drawing/2014/main" id="{B4699567-7D83-460D-8EE0-0E4F29E6EFE2}"/>
              </a:ext>
            </a:extLst>
          </p:cNvPr>
          <p:cNvSpPr txBox="1"/>
          <p:nvPr/>
        </p:nvSpPr>
        <p:spPr>
          <a:xfrm>
            <a:off x="2079906" y="8484880"/>
            <a:ext cx="1800493"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⑪⑫車の交通量多い</a:t>
            </a:r>
          </a:p>
        </p:txBody>
      </p:sp>
      <p:sp>
        <p:nvSpPr>
          <p:cNvPr id="98" name="正方形/長方形 97">
            <a:extLst>
              <a:ext uri="{FF2B5EF4-FFF2-40B4-BE49-F238E27FC236}">
                <a16:creationId xmlns:a16="http://schemas.microsoft.com/office/drawing/2014/main" id="{E17EA9E6-04B1-4608-B15F-CFABA4773826}"/>
              </a:ext>
            </a:extLst>
          </p:cNvPr>
          <p:cNvSpPr/>
          <p:nvPr/>
        </p:nvSpPr>
        <p:spPr>
          <a:xfrm>
            <a:off x="60279" y="7306730"/>
            <a:ext cx="1708678" cy="673833"/>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a:extLst>
              <a:ext uri="{FF2B5EF4-FFF2-40B4-BE49-F238E27FC236}">
                <a16:creationId xmlns:a16="http://schemas.microsoft.com/office/drawing/2014/main" id="{93F9CA97-AB1B-47BC-8C31-B016A0EFA880}"/>
              </a:ext>
            </a:extLst>
          </p:cNvPr>
          <p:cNvSpPr txBox="1"/>
          <p:nvPr/>
        </p:nvSpPr>
        <p:spPr>
          <a:xfrm>
            <a:off x="3896698" y="6308923"/>
            <a:ext cx="2877711"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⑨道幅が狭く、車との距離が近い</a:t>
            </a:r>
          </a:p>
        </p:txBody>
      </p:sp>
      <p:sp>
        <p:nvSpPr>
          <p:cNvPr id="64" name="テキスト ボックス 63">
            <a:extLst>
              <a:ext uri="{FF2B5EF4-FFF2-40B4-BE49-F238E27FC236}">
                <a16:creationId xmlns:a16="http://schemas.microsoft.com/office/drawing/2014/main" id="{F96B1609-A34F-4EA6-BE6B-C4082276EED0}"/>
              </a:ext>
            </a:extLst>
          </p:cNvPr>
          <p:cNvSpPr txBox="1"/>
          <p:nvPr/>
        </p:nvSpPr>
        <p:spPr>
          <a:xfrm>
            <a:off x="9000" y="7382224"/>
            <a:ext cx="1800493" cy="615553"/>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⑩信号のない交差点</a:t>
            </a:r>
            <a:endParaRPr kumimoji="1" lang="en-US" altLang="ja-JP" sz="1400" dirty="0">
              <a:latin typeface="HG丸ｺﾞｼｯｸM-PRO" panose="020F0600000000000000" pitchFamily="50" charset="-128"/>
              <a:ea typeface="HG丸ｺﾞｼｯｸM-PRO" panose="020F0600000000000000" pitchFamily="50" charset="-128"/>
            </a:endParaRPr>
          </a:p>
          <a:p>
            <a:endParaRPr kumimoji="1" lang="en-US" altLang="ja-JP" sz="6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車は一時停止しない</a:t>
            </a:r>
          </a:p>
        </p:txBody>
      </p:sp>
      <p:cxnSp>
        <p:nvCxnSpPr>
          <p:cNvPr id="100" name="直線矢印コネクタ 99">
            <a:extLst>
              <a:ext uri="{FF2B5EF4-FFF2-40B4-BE49-F238E27FC236}">
                <a16:creationId xmlns:a16="http://schemas.microsoft.com/office/drawing/2014/main" id="{4635F91E-89CD-4DCB-8726-DC1F89D41033}"/>
              </a:ext>
            </a:extLst>
          </p:cNvPr>
          <p:cNvCxnSpPr>
            <a:cxnSpLocks/>
            <a:endCxn id="20" idx="2"/>
          </p:cNvCxnSpPr>
          <p:nvPr/>
        </p:nvCxnSpPr>
        <p:spPr>
          <a:xfrm>
            <a:off x="173156" y="7984583"/>
            <a:ext cx="691998" cy="22527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FFDC7108-9E4B-4854-AF85-387D3B9D0258}"/>
              </a:ext>
            </a:extLst>
          </p:cNvPr>
          <p:cNvCxnSpPr>
            <a:cxnSpLocks/>
          </p:cNvCxnSpPr>
          <p:nvPr/>
        </p:nvCxnSpPr>
        <p:spPr>
          <a:xfrm flipH="1">
            <a:off x="3772140" y="6616700"/>
            <a:ext cx="300430" cy="38914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3" name="テキスト ボックス 112">
            <a:extLst>
              <a:ext uri="{FF2B5EF4-FFF2-40B4-BE49-F238E27FC236}">
                <a16:creationId xmlns:a16="http://schemas.microsoft.com/office/drawing/2014/main" id="{3DC16EDC-6A0B-4AD0-A84F-A1463CB315E2}"/>
              </a:ext>
            </a:extLst>
          </p:cNvPr>
          <p:cNvSpPr txBox="1"/>
          <p:nvPr/>
        </p:nvSpPr>
        <p:spPr>
          <a:xfrm>
            <a:off x="4072570" y="7238476"/>
            <a:ext cx="2518638"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⑭⑮⑯高校生の自転車が多い</a:t>
            </a:r>
          </a:p>
        </p:txBody>
      </p:sp>
      <p:cxnSp>
        <p:nvCxnSpPr>
          <p:cNvPr id="114" name="直線矢印コネクタ 113">
            <a:extLst>
              <a:ext uri="{FF2B5EF4-FFF2-40B4-BE49-F238E27FC236}">
                <a16:creationId xmlns:a16="http://schemas.microsoft.com/office/drawing/2014/main" id="{D3C4B349-2FFD-4D70-94CD-27412B517761}"/>
              </a:ext>
            </a:extLst>
          </p:cNvPr>
          <p:cNvCxnSpPr>
            <a:cxnSpLocks/>
          </p:cNvCxnSpPr>
          <p:nvPr/>
        </p:nvCxnSpPr>
        <p:spPr>
          <a:xfrm flipH="1">
            <a:off x="4137254" y="7545238"/>
            <a:ext cx="119278" cy="25869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8B5E8558-32A6-47E4-8C5E-5B84DAE0BADB}"/>
              </a:ext>
            </a:extLst>
          </p:cNvPr>
          <p:cNvCxnSpPr>
            <a:cxnSpLocks/>
          </p:cNvCxnSpPr>
          <p:nvPr/>
        </p:nvCxnSpPr>
        <p:spPr>
          <a:xfrm>
            <a:off x="4420146" y="7548006"/>
            <a:ext cx="441964" cy="3149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9" name="直線矢印コネクタ 118">
            <a:extLst>
              <a:ext uri="{FF2B5EF4-FFF2-40B4-BE49-F238E27FC236}">
                <a16:creationId xmlns:a16="http://schemas.microsoft.com/office/drawing/2014/main" id="{F7DFA895-DAAA-4DAA-909A-4251CC098AFF}"/>
              </a:ext>
            </a:extLst>
          </p:cNvPr>
          <p:cNvCxnSpPr>
            <a:cxnSpLocks/>
          </p:cNvCxnSpPr>
          <p:nvPr/>
        </p:nvCxnSpPr>
        <p:spPr>
          <a:xfrm>
            <a:off x="4631820" y="7563639"/>
            <a:ext cx="1199722" cy="1729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直線矢印コネクタ 127">
            <a:extLst>
              <a:ext uri="{FF2B5EF4-FFF2-40B4-BE49-F238E27FC236}">
                <a16:creationId xmlns:a16="http://schemas.microsoft.com/office/drawing/2014/main" id="{96E6A518-264F-4DFA-93F1-F5E148D1DFC9}"/>
              </a:ext>
            </a:extLst>
          </p:cNvPr>
          <p:cNvCxnSpPr>
            <a:cxnSpLocks/>
          </p:cNvCxnSpPr>
          <p:nvPr/>
        </p:nvCxnSpPr>
        <p:spPr>
          <a:xfrm flipH="1" flipV="1">
            <a:off x="2002920" y="8232507"/>
            <a:ext cx="208403" cy="13535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a:extLst>
              <a:ext uri="{FF2B5EF4-FFF2-40B4-BE49-F238E27FC236}">
                <a16:creationId xmlns:a16="http://schemas.microsoft.com/office/drawing/2014/main" id="{7596B946-EAC7-40B5-A75C-B88A6B7200AE}"/>
              </a:ext>
            </a:extLst>
          </p:cNvPr>
          <p:cNvCxnSpPr>
            <a:cxnSpLocks/>
            <a:endCxn id="43" idx="5"/>
          </p:cNvCxnSpPr>
          <p:nvPr/>
        </p:nvCxnSpPr>
        <p:spPr>
          <a:xfrm flipH="1" flipV="1">
            <a:off x="2103425" y="7549897"/>
            <a:ext cx="311307" cy="82616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7" name="テキスト ボックス 136">
            <a:extLst>
              <a:ext uri="{FF2B5EF4-FFF2-40B4-BE49-F238E27FC236}">
                <a16:creationId xmlns:a16="http://schemas.microsoft.com/office/drawing/2014/main" id="{49689675-EDBE-435A-9F01-D446358118F3}"/>
              </a:ext>
            </a:extLst>
          </p:cNvPr>
          <p:cNvSpPr txBox="1"/>
          <p:nvPr/>
        </p:nvSpPr>
        <p:spPr>
          <a:xfrm>
            <a:off x="1865925" y="2847957"/>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おお</a:t>
            </a:r>
          </a:p>
        </p:txBody>
      </p:sp>
      <p:sp>
        <p:nvSpPr>
          <p:cNvPr id="139" name="テキスト ボックス 138">
            <a:extLst>
              <a:ext uri="{FF2B5EF4-FFF2-40B4-BE49-F238E27FC236}">
                <a16:creationId xmlns:a16="http://schemas.microsoft.com/office/drawing/2014/main" id="{7EC11653-73FA-4939-87A1-6B1FE865C2C1}"/>
              </a:ext>
            </a:extLst>
          </p:cNvPr>
          <p:cNvSpPr txBox="1"/>
          <p:nvPr/>
        </p:nvSpPr>
        <p:spPr>
          <a:xfrm>
            <a:off x="2226684" y="3693799"/>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ひとめ</a:t>
            </a:r>
          </a:p>
        </p:txBody>
      </p:sp>
      <p:sp>
        <p:nvSpPr>
          <p:cNvPr id="140" name="テキスト ボックス 139">
            <a:extLst>
              <a:ext uri="{FF2B5EF4-FFF2-40B4-BE49-F238E27FC236}">
                <a16:creationId xmlns:a16="http://schemas.microsoft.com/office/drawing/2014/main" id="{1159D53E-F543-4EB6-B951-2BF3B9371AB0}"/>
              </a:ext>
            </a:extLst>
          </p:cNvPr>
          <p:cNvSpPr txBox="1"/>
          <p:nvPr/>
        </p:nvSpPr>
        <p:spPr>
          <a:xfrm>
            <a:off x="3631949" y="3696194"/>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こうえん</a:t>
            </a:r>
          </a:p>
        </p:txBody>
      </p:sp>
      <p:sp>
        <p:nvSpPr>
          <p:cNvPr id="141" name="テキスト ボックス 140">
            <a:extLst>
              <a:ext uri="{FF2B5EF4-FFF2-40B4-BE49-F238E27FC236}">
                <a16:creationId xmlns:a16="http://schemas.microsoft.com/office/drawing/2014/main" id="{02106FCF-74D3-42E0-989F-668FC9006D31}"/>
              </a:ext>
            </a:extLst>
          </p:cNvPr>
          <p:cNvSpPr txBox="1"/>
          <p:nvPr/>
        </p:nvSpPr>
        <p:spPr>
          <a:xfrm>
            <a:off x="4497499" y="2671676"/>
            <a:ext cx="287258"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ぬ</a:t>
            </a:r>
          </a:p>
        </p:txBody>
      </p:sp>
      <p:sp>
        <p:nvSpPr>
          <p:cNvPr id="142" name="テキスト ボックス 141">
            <a:extLst>
              <a:ext uri="{FF2B5EF4-FFF2-40B4-BE49-F238E27FC236}">
                <a16:creationId xmlns:a16="http://schemas.microsoft.com/office/drawing/2014/main" id="{F68FA726-1CD8-411F-A847-77E7D60AD6FC}"/>
              </a:ext>
            </a:extLst>
          </p:cNvPr>
          <p:cNvSpPr txBox="1"/>
          <p:nvPr/>
        </p:nvSpPr>
        <p:spPr>
          <a:xfrm>
            <a:off x="4800269" y="2668263"/>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みち</a:t>
            </a:r>
          </a:p>
        </p:txBody>
      </p:sp>
      <p:sp>
        <p:nvSpPr>
          <p:cNvPr id="143" name="テキスト ボックス 142">
            <a:extLst>
              <a:ext uri="{FF2B5EF4-FFF2-40B4-BE49-F238E27FC236}">
                <a16:creationId xmlns:a16="http://schemas.microsoft.com/office/drawing/2014/main" id="{3A3FBB68-7D2D-4950-B049-7B4A567933A9}"/>
              </a:ext>
            </a:extLst>
          </p:cNvPr>
          <p:cNvSpPr txBox="1"/>
          <p:nvPr/>
        </p:nvSpPr>
        <p:spPr>
          <a:xfrm>
            <a:off x="5630505" y="2679875"/>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くるま</a:t>
            </a:r>
          </a:p>
        </p:txBody>
      </p:sp>
      <p:sp>
        <p:nvSpPr>
          <p:cNvPr id="144" name="テキスト ボックス 143">
            <a:extLst>
              <a:ext uri="{FF2B5EF4-FFF2-40B4-BE49-F238E27FC236}">
                <a16:creationId xmlns:a16="http://schemas.microsoft.com/office/drawing/2014/main" id="{9CFA8B13-D1D2-480A-9BD1-D2A5D91EC86F}"/>
              </a:ext>
            </a:extLst>
          </p:cNvPr>
          <p:cNvSpPr txBox="1"/>
          <p:nvPr/>
        </p:nvSpPr>
        <p:spPr>
          <a:xfrm>
            <a:off x="6040341" y="2668263"/>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ちゅうい</a:t>
            </a:r>
          </a:p>
        </p:txBody>
      </p:sp>
      <p:sp>
        <p:nvSpPr>
          <p:cNvPr id="145" name="テキスト ボックス 144">
            <a:extLst>
              <a:ext uri="{FF2B5EF4-FFF2-40B4-BE49-F238E27FC236}">
                <a16:creationId xmlns:a16="http://schemas.microsoft.com/office/drawing/2014/main" id="{1064B89E-5557-475C-8BD1-AD79270FA8EE}"/>
              </a:ext>
            </a:extLst>
          </p:cNvPr>
          <p:cNvSpPr txBox="1"/>
          <p:nvPr/>
        </p:nvSpPr>
        <p:spPr>
          <a:xfrm>
            <a:off x="317698" y="4870506"/>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くるま</a:t>
            </a:r>
          </a:p>
        </p:txBody>
      </p:sp>
      <p:sp>
        <p:nvSpPr>
          <p:cNvPr id="146" name="テキスト ボックス 145">
            <a:extLst>
              <a:ext uri="{FF2B5EF4-FFF2-40B4-BE49-F238E27FC236}">
                <a16:creationId xmlns:a16="http://schemas.microsoft.com/office/drawing/2014/main" id="{BE63DBAD-4FC7-40EE-8A43-7FF460AC1928}"/>
              </a:ext>
            </a:extLst>
          </p:cNvPr>
          <p:cNvSpPr txBox="1"/>
          <p:nvPr/>
        </p:nvSpPr>
        <p:spPr>
          <a:xfrm>
            <a:off x="773777" y="4877311"/>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じてんしゃ</a:t>
            </a:r>
          </a:p>
        </p:txBody>
      </p:sp>
      <p:sp>
        <p:nvSpPr>
          <p:cNvPr id="147" name="テキスト ボックス 146">
            <a:extLst>
              <a:ext uri="{FF2B5EF4-FFF2-40B4-BE49-F238E27FC236}">
                <a16:creationId xmlns:a16="http://schemas.microsoft.com/office/drawing/2014/main" id="{2D45FB75-CCFC-480F-A793-2DBB3BF65E11}"/>
              </a:ext>
            </a:extLst>
          </p:cNvPr>
          <p:cNvSpPr txBox="1"/>
          <p:nvPr/>
        </p:nvSpPr>
        <p:spPr>
          <a:xfrm>
            <a:off x="1334428" y="4885975"/>
            <a:ext cx="1031600" cy="215444"/>
          </a:xfrm>
          <a:prstGeom prst="rect">
            <a:avLst/>
          </a:prstGeom>
          <a:noFill/>
        </p:spPr>
        <p:txBody>
          <a:bodyPr wrap="squar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こうつうりょう</a:t>
            </a:r>
          </a:p>
        </p:txBody>
      </p:sp>
      <p:sp>
        <p:nvSpPr>
          <p:cNvPr id="148" name="テキスト ボックス 147">
            <a:extLst>
              <a:ext uri="{FF2B5EF4-FFF2-40B4-BE49-F238E27FC236}">
                <a16:creationId xmlns:a16="http://schemas.microsoft.com/office/drawing/2014/main" id="{29252DDB-5820-4B85-BFB6-94D28BADC953}"/>
              </a:ext>
            </a:extLst>
          </p:cNvPr>
          <p:cNvSpPr txBox="1"/>
          <p:nvPr/>
        </p:nvSpPr>
        <p:spPr>
          <a:xfrm>
            <a:off x="2064153" y="4885778"/>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おお</a:t>
            </a:r>
          </a:p>
        </p:txBody>
      </p:sp>
      <p:sp>
        <p:nvSpPr>
          <p:cNvPr id="149" name="テキスト ボックス 148">
            <a:extLst>
              <a:ext uri="{FF2B5EF4-FFF2-40B4-BE49-F238E27FC236}">
                <a16:creationId xmlns:a16="http://schemas.microsoft.com/office/drawing/2014/main" id="{845D7222-5576-41FC-AECD-3E6C9D3DEC01}"/>
              </a:ext>
            </a:extLst>
          </p:cNvPr>
          <p:cNvSpPr txBox="1"/>
          <p:nvPr/>
        </p:nvSpPr>
        <p:spPr>
          <a:xfrm>
            <a:off x="4727028" y="4103558"/>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うすぐら</a:t>
            </a:r>
          </a:p>
        </p:txBody>
      </p:sp>
      <p:sp>
        <p:nvSpPr>
          <p:cNvPr id="150" name="テキスト ボックス 149">
            <a:extLst>
              <a:ext uri="{FF2B5EF4-FFF2-40B4-BE49-F238E27FC236}">
                <a16:creationId xmlns:a16="http://schemas.microsoft.com/office/drawing/2014/main" id="{C16E4681-6764-48DF-8734-FC37A1F0B854}"/>
              </a:ext>
            </a:extLst>
          </p:cNvPr>
          <p:cNvSpPr txBox="1"/>
          <p:nvPr/>
        </p:nvSpPr>
        <p:spPr>
          <a:xfrm>
            <a:off x="5457010" y="4108964"/>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ひと</a:t>
            </a:r>
          </a:p>
        </p:txBody>
      </p:sp>
      <p:sp>
        <p:nvSpPr>
          <p:cNvPr id="151" name="テキスト ボックス 150">
            <a:extLst>
              <a:ext uri="{FF2B5EF4-FFF2-40B4-BE49-F238E27FC236}">
                <a16:creationId xmlns:a16="http://schemas.microsoft.com/office/drawing/2014/main" id="{D64519C6-4BF9-4262-B789-AAF913823280}"/>
              </a:ext>
            </a:extLst>
          </p:cNvPr>
          <p:cNvSpPr txBox="1"/>
          <p:nvPr/>
        </p:nvSpPr>
        <p:spPr>
          <a:xfrm>
            <a:off x="5812532" y="4110357"/>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すく</a:t>
            </a:r>
          </a:p>
        </p:txBody>
      </p:sp>
      <p:sp>
        <p:nvSpPr>
          <p:cNvPr id="152" name="テキスト ボックス 151">
            <a:extLst>
              <a:ext uri="{FF2B5EF4-FFF2-40B4-BE49-F238E27FC236}">
                <a16:creationId xmlns:a16="http://schemas.microsoft.com/office/drawing/2014/main" id="{93F3BDF9-A6A4-41B9-81AD-67BC43D3A30A}"/>
              </a:ext>
            </a:extLst>
          </p:cNvPr>
          <p:cNvSpPr txBox="1"/>
          <p:nvPr/>
        </p:nvSpPr>
        <p:spPr>
          <a:xfrm>
            <a:off x="5087591" y="5023075"/>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くだ</a:t>
            </a:r>
          </a:p>
        </p:txBody>
      </p:sp>
      <p:sp>
        <p:nvSpPr>
          <p:cNvPr id="153" name="テキスト ボックス 152">
            <a:extLst>
              <a:ext uri="{FF2B5EF4-FFF2-40B4-BE49-F238E27FC236}">
                <a16:creationId xmlns:a16="http://schemas.microsoft.com/office/drawing/2014/main" id="{A3612079-6962-4AD0-87E7-A3B8F074A212}"/>
              </a:ext>
            </a:extLst>
          </p:cNvPr>
          <p:cNvSpPr txBox="1"/>
          <p:nvPr/>
        </p:nvSpPr>
        <p:spPr>
          <a:xfrm>
            <a:off x="5448926" y="5025040"/>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さか</a:t>
            </a:r>
          </a:p>
        </p:txBody>
      </p:sp>
      <p:sp>
        <p:nvSpPr>
          <p:cNvPr id="154" name="テキスト ボックス 153">
            <a:extLst>
              <a:ext uri="{FF2B5EF4-FFF2-40B4-BE49-F238E27FC236}">
                <a16:creationId xmlns:a16="http://schemas.microsoft.com/office/drawing/2014/main" id="{2ABFBE60-4312-469E-99C5-D92026AEF725}"/>
              </a:ext>
            </a:extLst>
          </p:cNvPr>
          <p:cNvSpPr txBox="1"/>
          <p:nvPr/>
        </p:nvSpPr>
        <p:spPr>
          <a:xfrm>
            <a:off x="5145670" y="5334227"/>
            <a:ext cx="287258"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だ</a:t>
            </a:r>
          </a:p>
        </p:txBody>
      </p:sp>
      <p:sp>
        <p:nvSpPr>
          <p:cNvPr id="155" name="テキスト ボックス 154">
            <a:extLst>
              <a:ext uri="{FF2B5EF4-FFF2-40B4-BE49-F238E27FC236}">
                <a16:creationId xmlns:a16="http://schemas.microsoft.com/office/drawing/2014/main" id="{54DF2490-0E61-48E0-950B-B1B1CF562374}"/>
              </a:ext>
            </a:extLst>
          </p:cNvPr>
          <p:cNvSpPr txBox="1"/>
          <p:nvPr/>
        </p:nvSpPr>
        <p:spPr>
          <a:xfrm>
            <a:off x="5463718" y="5327379"/>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じてんしゃ</a:t>
            </a:r>
          </a:p>
        </p:txBody>
      </p:sp>
      <p:sp>
        <p:nvSpPr>
          <p:cNvPr id="156" name="テキスト ボックス 155">
            <a:extLst>
              <a:ext uri="{FF2B5EF4-FFF2-40B4-BE49-F238E27FC236}">
                <a16:creationId xmlns:a16="http://schemas.microsoft.com/office/drawing/2014/main" id="{AE85092C-6687-4111-B301-687BE20286EA}"/>
              </a:ext>
            </a:extLst>
          </p:cNvPr>
          <p:cNvSpPr txBox="1"/>
          <p:nvPr/>
        </p:nvSpPr>
        <p:spPr>
          <a:xfrm>
            <a:off x="6181199" y="5327379"/>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おお</a:t>
            </a:r>
          </a:p>
        </p:txBody>
      </p:sp>
      <p:sp>
        <p:nvSpPr>
          <p:cNvPr id="157" name="テキスト ボックス 156">
            <a:extLst>
              <a:ext uri="{FF2B5EF4-FFF2-40B4-BE49-F238E27FC236}">
                <a16:creationId xmlns:a16="http://schemas.microsoft.com/office/drawing/2014/main" id="{5898E1CB-5EE3-4573-B1CC-B5021B319118}"/>
              </a:ext>
            </a:extLst>
          </p:cNvPr>
          <p:cNvSpPr txBox="1"/>
          <p:nvPr/>
        </p:nvSpPr>
        <p:spPr>
          <a:xfrm>
            <a:off x="824307" y="5994649"/>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みとお</a:t>
            </a:r>
          </a:p>
        </p:txBody>
      </p:sp>
      <p:sp>
        <p:nvSpPr>
          <p:cNvPr id="158" name="テキスト ボックス 157">
            <a:extLst>
              <a:ext uri="{FF2B5EF4-FFF2-40B4-BE49-F238E27FC236}">
                <a16:creationId xmlns:a16="http://schemas.microsoft.com/office/drawing/2014/main" id="{582900CE-8D73-4D57-B6EC-3D78BF7B0086}"/>
              </a:ext>
            </a:extLst>
          </p:cNvPr>
          <p:cNvSpPr txBox="1"/>
          <p:nvPr/>
        </p:nvSpPr>
        <p:spPr>
          <a:xfrm>
            <a:off x="1309061" y="5992662"/>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わる</a:t>
            </a:r>
          </a:p>
        </p:txBody>
      </p:sp>
      <p:sp>
        <p:nvSpPr>
          <p:cNvPr id="159" name="テキスト ボックス 158">
            <a:extLst>
              <a:ext uri="{FF2B5EF4-FFF2-40B4-BE49-F238E27FC236}">
                <a16:creationId xmlns:a16="http://schemas.microsoft.com/office/drawing/2014/main" id="{C4E5A64A-97D0-4804-957A-0DFEACB331E6}"/>
              </a:ext>
            </a:extLst>
          </p:cNvPr>
          <p:cNvSpPr txBox="1"/>
          <p:nvPr/>
        </p:nvSpPr>
        <p:spPr>
          <a:xfrm>
            <a:off x="638983" y="6313996"/>
            <a:ext cx="287258"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と</a:t>
            </a:r>
          </a:p>
        </p:txBody>
      </p:sp>
      <p:sp>
        <p:nvSpPr>
          <p:cNvPr id="160" name="テキスト ボックス 159">
            <a:extLst>
              <a:ext uri="{FF2B5EF4-FFF2-40B4-BE49-F238E27FC236}">
                <a16:creationId xmlns:a16="http://schemas.microsoft.com/office/drawing/2014/main" id="{291C2FF2-E38C-431C-907F-402B7FCB93D9}"/>
              </a:ext>
            </a:extLst>
          </p:cNvPr>
          <p:cNvSpPr txBox="1"/>
          <p:nvPr/>
        </p:nvSpPr>
        <p:spPr>
          <a:xfrm>
            <a:off x="1003968" y="6308714"/>
            <a:ext cx="287258"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だ</a:t>
            </a:r>
          </a:p>
        </p:txBody>
      </p:sp>
      <p:sp>
        <p:nvSpPr>
          <p:cNvPr id="161" name="テキスト ボックス 160">
            <a:extLst>
              <a:ext uri="{FF2B5EF4-FFF2-40B4-BE49-F238E27FC236}">
                <a16:creationId xmlns:a16="http://schemas.microsoft.com/office/drawing/2014/main" id="{75E67E63-8594-49A2-82A3-005B42DAB9A0}"/>
              </a:ext>
            </a:extLst>
          </p:cNvPr>
          <p:cNvSpPr txBox="1"/>
          <p:nvPr/>
        </p:nvSpPr>
        <p:spPr>
          <a:xfrm>
            <a:off x="1303506" y="6310393"/>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ちゅうい</a:t>
            </a:r>
          </a:p>
        </p:txBody>
      </p:sp>
      <p:sp>
        <p:nvSpPr>
          <p:cNvPr id="162" name="テキスト ボックス 161">
            <a:extLst>
              <a:ext uri="{FF2B5EF4-FFF2-40B4-BE49-F238E27FC236}">
                <a16:creationId xmlns:a16="http://schemas.microsoft.com/office/drawing/2014/main" id="{A7CB90B6-B1F3-4870-B444-E7B1CB8E9A68}"/>
              </a:ext>
            </a:extLst>
          </p:cNvPr>
          <p:cNvSpPr txBox="1"/>
          <p:nvPr/>
        </p:nvSpPr>
        <p:spPr>
          <a:xfrm>
            <a:off x="4037907" y="6230678"/>
            <a:ext cx="848805" cy="215444"/>
          </a:xfrm>
          <a:prstGeom prst="rect">
            <a:avLst/>
          </a:prstGeom>
          <a:noFill/>
        </p:spPr>
        <p:txBody>
          <a:bodyPr wrap="squar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みちはば</a:t>
            </a:r>
            <a:endParaRPr kumimoji="1" lang="en-US" altLang="ja-JP" sz="800" dirty="0">
              <a:latin typeface="HG丸ｺﾞｼｯｸM-PRO" panose="020F0600000000000000" pitchFamily="50" charset="-128"/>
              <a:ea typeface="HG丸ｺﾞｼｯｸM-PRO" panose="020F0600000000000000" pitchFamily="50" charset="-128"/>
            </a:endParaRPr>
          </a:p>
        </p:txBody>
      </p:sp>
      <p:sp>
        <p:nvSpPr>
          <p:cNvPr id="163" name="テキスト ボックス 162">
            <a:extLst>
              <a:ext uri="{FF2B5EF4-FFF2-40B4-BE49-F238E27FC236}">
                <a16:creationId xmlns:a16="http://schemas.microsoft.com/office/drawing/2014/main" id="{A61DA205-C706-42B1-AD73-CBFDF67376BA}"/>
              </a:ext>
            </a:extLst>
          </p:cNvPr>
          <p:cNvSpPr txBox="1"/>
          <p:nvPr/>
        </p:nvSpPr>
        <p:spPr>
          <a:xfrm>
            <a:off x="4589643" y="6225042"/>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せま</a:t>
            </a:r>
          </a:p>
        </p:txBody>
      </p:sp>
      <p:sp>
        <p:nvSpPr>
          <p:cNvPr id="164" name="テキスト ボックス 163">
            <a:extLst>
              <a:ext uri="{FF2B5EF4-FFF2-40B4-BE49-F238E27FC236}">
                <a16:creationId xmlns:a16="http://schemas.microsoft.com/office/drawing/2014/main" id="{8D3CD698-0146-4807-9FBF-FB2A5053B619}"/>
              </a:ext>
            </a:extLst>
          </p:cNvPr>
          <p:cNvSpPr txBox="1"/>
          <p:nvPr/>
        </p:nvSpPr>
        <p:spPr>
          <a:xfrm>
            <a:off x="5075841" y="6235463"/>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くるま</a:t>
            </a:r>
          </a:p>
        </p:txBody>
      </p:sp>
      <p:sp>
        <p:nvSpPr>
          <p:cNvPr id="165" name="テキスト ボックス 164">
            <a:extLst>
              <a:ext uri="{FF2B5EF4-FFF2-40B4-BE49-F238E27FC236}">
                <a16:creationId xmlns:a16="http://schemas.microsoft.com/office/drawing/2014/main" id="{9278B91D-214E-49DF-93FD-2043AD467C18}"/>
              </a:ext>
            </a:extLst>
          </p:cNvPr>
          <p:cNvSpPr txBox="1"/>
          <p:nvPr/>
        </p:nvSpPr>
        <p:spPr>
          <a:xfrm>
            <a:off x="5692929" y="6230678"/>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きょり</a:t>
            </a:r>
          </a:p>
        </p:txBody>
      </p:sp>
      <p:sp>
        <p:nvSpPr>
          <p:cNvPr id="166" name="テキスト ボックス 165">
            <a:extLst>
              <a:ext uri="{FF2B5EF4-FFF2-40B4-BE49-F238E27FC236}">
                <a16:creationId xmlns:a16="http://schemas.microsoft.com/office/drawing/2014/main" id="{86FD04E9-FE0B-4253-A3C2-E1ED29835A40}"/>
              </a:ext>
            </a:extLst>
          </p:cNvPr>
          <p:cNvSpPr txBox="1"/>
          <p:nvPr/>
        </p:nvSpPr>
        <p:spPr>
          <a:xfrm>
            <a:off x="6204264" y="6230678"/>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ちか</a:t>
            </a:r>
          </a:p>
        </p:txBody>
      </p:sp>
      <p:sp>
        <p:nvSpPr>
          <p:cNvPr id="167" name="テキスト ボックス 166">
            <a:extLst>
              <a:ext uri="{FF2B5EF4-FFF2-40B4-BE49-F238E27FC236}">
                <a16:creationId xmlns:a16="http://schemas.microsoft.com/office/drawing/2014/main" id="{EB08175B-B81D-489A-8EEC-F1F853A023D7}"/>
              </a:ext>
            </a:extLst>
          </p:cNvPr>
          <p:cNvSpPr txBox="1"/>
          <p:nvPr/>
        </p:nvSpPr>
        <p:spPr>
          <a:xfrm>
            <a:off x="171450" y="7282797"/>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しんごう</a:t>
            </a:r>
          </a:p>
        </p:txBody>
      </p:sp>
      <p:sp>
        <p:nvSpPr>
          <p:cNvPr id="168" name="テキスト ボックス 167">
            <a:extLst>
              <a:ext uri="{FF2B5EF4-FFF2-40B4-BE49-F238E27FC236}">
                <a16:creationId xmlns:a16="http://schemas.microsoft.com/office/drawing/2014/main" id="{93683FED-FE28-4C69-8D38-98E4B17632AF}"/>
              </a:ext>
            </a:extLst>
          </p:cNvPr>
          <p:cNvSpPr txBox="1"/>
          <p:nvPr/>
        </p:nvSpPr>
        <p:spPr>
          <a:xfrm>
            <a:off x="1081803" y="7289516"/>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こうさてん</a:t>
            </a:r>
          </a:p>
        </p:txBody>
      </p:sp>
      <p:sp>
        <p:nvSpPr>
          <p:cNvPr id="169" name="テキスト ボックス 168">
            <a:extLst>
              <a:ext uri="{FF2B5EF4-FFF2-40B4-BE49-F238E27FC236}">
                <a16:creationId xmlns:a16="http://schemas.microsoft.com/office/drawing/2014/main" id="{9496CA2B-0334-462F-B688-9A6802E0AC53}"/>
              </a:ext>
            </a:extLst>
          </p:cNvPr>
          <p:cNvSpPr txBox="1"/>
          <p:nvPr/>
        </p:nvSpPr>
        <p:spPr>
          <a:xfrm>
            <a:off x="8999" y="7601282"/>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くるま</a:t>
            </a:r>
          </a:p>
        </p:txBody>
      </p:sp>
      <p:sp>
        <p:nvSpPr>
          <p:cNvPr id="170" name="テキスト ボックス 169">
            <a:extLst>
              <a:ext uri="{FF2B5EF4-FFF2-40B4-BE49-F238E27FC236}">
                <a16:creationId xmlns:a16="http://schemas.microsoft.com/office/drawing/2014/main" id="{7383DC2A-2EBE-4869-B6E9-FA1006EABDAA}"/>
              </a:ext>
            </a:extLst>
          </p:cNvPr>
          <p:cNvSpPr txBox="1"/>
          <p:nvPr/>
        </p:nvSpPr>
        <p:spPr>
          <a:xfrm>
            <a:off x="430707" y="7596390"/>
            <a:ext cx="800219"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いちじていし</a:t>
            </a:r>
          </a:p>
        </p:txBody>
      </p:sp>
      <p:sp>
        <p:nvSpPr>
          <p:cNvPr id="171" name="テキスト ボックス 170">
            <a:extLst>
              <a:ext uri="{FF2B5EF4-FFF2-40B4-BE49-F238E27FC236}">
                <a16:creationId xmlns:a16="http://schemas.microsoft.com/office/drawing/2014/main" id="{D9C55771-34DE-428A-8375-57DFC5DE7C24}"/>
              </a:ext>
            </a:extLst>
          </p:cNvPr>
          <p:cNvSpPr txBox="1"/>
          <p:nvPr/>
        </p:nvSpPr>
        <p:spPr>
          <a:xfrm>
            <a:off x="4579383" y="7151779"/>
            <a:ext cx="800219"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こうこうせい</a:t>
            </a:r>
          </a:p>
        </p:txBody>
      </p:sp>
      <p:sp>
        <p:nvSpPr>
          <p:cNvPr id="172" name="テキスト ボックス 171">
            <a:extLst>
              <a:ext uri="{FF2B5EF4-FFF2-40B4-BE49-F238E27FC236}">
                <a16:creationId xmlns:a16="http://schemas.microsoft.com/office/drawing/2014/main" id="{6D0C0D84-D29D-4299-A66B-369ACE813286}"/>
              </a:ext>
            </a:extLst>
          </p:cNvPr>
          <p:cNvSpPr txBox="1"/>
          <p:nvPr/>
        </p:nvSpPr>
        <p:spPr>
          <a:xfrm>
            <a:off x="5314101" y="7148361"/>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じてんしゃ</a:t>
            </a:r>
          </a:p>
        </p:txBody>
      </p:sp>
      <p:sp>
        <p:nvSpPr>
          <p:cNvPr id="173" name="テキスト ボックス 172">
            <a:extLst>
              <a:ext uri="{FF2B5EF4-FFF2-40B4-BE49-F238E27FC236}">
                <a16:creationId xmlns:a16="http://schemas.microsoft.com/office/drawing/2014/main" id="{B281B72B-151F-4F49-8BF9-B5CE9A50AD87}"/>
              </a:ext>
            </a:extLst>
          </p:cNvPr>
          <p:cNvSpPr txBox="1"/>
          <p:nvPr/>
        </p:nvSpPr>
        <p:spPr>
          <a:xfrm>
            <a:off x="6007728" y="7148212"/>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おお</a:t>
            </a:r>
          </a:p>
        </p:txBody>
      </p:sp>
      <p:sp>
        <p:nvSpPr>
          <p:cNvPr id="174" name="テキスト ボックス 173">
            <a:extLst>
              <a:ext uri="{FF2B5EF4-FFF2-40B4-BE49-F238E27FC236}">
                <a16:creationId xmlns:a16="http://schemas.microsoft.com/office/drawing/2014/main" id="{A377F953-8C27-43D8-BD3F-107C514C660F}"/>
              </a:ext>
            </a:extLst>
          </p:cNvPr>
          <p:cNvSpPr txBox="1"/>
          <p:nvPr/>
        </p:nvSpPr>
        <p:spPr>
          <a:xfrm>
            <a:off x="2345217" y="8397536"/>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くるま</a:t>
            </a:r>
          </a:p>
        </p:txBody>
      </p:sp>
      <p:sp>
        <p:nvSpPr>
          <p:cNvPr id="175" name="テキスト ボックス 174">
            <a:extLst>
              <a:ext uri="{FF2B5EF4-FFF2-40B4-BE49-F238E27FC236}">
                <a16:creationId xmlns:a16="http://schemas.microsoft.com/office/drawing/2014/main" id="{8E585539-EF15-4BC8-927F-938A328E7614}"/>
              </a:ext>
            </a:extLst>
          </p:cNvPr>
          <p:cNvSpPr txBox="1"/>
          <p:nvPr/>
        </p:nvSpPr>
        <p:spPr>
          <a:xfrm>
            <a:off x="2686035" y="8403961"/>
            <a:ext cx="902811"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こうつうりょう</a:t>
            </a:r>
          </a:p>
        </p:txBody>
      </p:sp>
      <p:sp>
        <p:nvSpPr>
          <p:cNvPr id="176" name="テキスト ボックス 175">
            <a:extLst>
              <a:ext uri="{FF2B5EF4-FFF2-40B4-BE49-F238E27FC236}">
                <a16:creationId xmlns:a16="http://schemas.microsoft.com/office/drawing/2014/main" id="{8C60F893-D3BE-4353-8664-5ADE751EA209}"/>
              </a:ext>
            </a:extLst>
          </p:cNvPr>
          <p:cNvSpPr txBox="1"/>
          <p:nvPr/>
        </p:nvSpPr>
        <p:spPr>
          <a:xfrm>
            <a:off x="3420869" y="8402866"/>
            <a:ext cx="389850"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おお</a:t>
            </a:r>
          </a:p>
        </p:txBody>
      </p:sp>
      <p:sp>
        <p:nvSpPr>
          <p:cNvPr id="177" name="テキスト ボックス 176">
            <a:extLst>
              <a:ext uri="{FF2B5EF4-FFF2-40B4-BE49-F238E27FC236}">
                <a16:creationId xmlns:a16="http://schemas.microsoft.com/office/drawing/2014/main" id="{861A6391-FD56-44ED-BC8E-931522D50217}"/>
              </a:ext>
            </a:extLst>
          </p:cNvPr>
          <p:cNvSpPr txBox="1"/>
          <p:nvPr/>
        </p:nvSpPr>
        <p:spPr>
          <a:xfrm>
            <a:off x="4037946" y="8374694"/>
            <a:ext cx="800219"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こうじちゅう</a:t>
            </a:r>
          </a:p>
        </p:txBody>
      </p:sp>
      <p:sp>
        <p:nvSpPr>
          <p:cNvPr id="178" name="テキスト ボックス 177">
            <a:extLst>
              <a:ext uri="{FF2B5EF4-FFF2-40B4-BE49-F238E27FC236}">
                <a16:creationId xmlns:a16="http://schemas.microsoft.com/office/drawing/2014/main" id="{60A9FBAC-5134-40B7-9478-CC54AEFEECCB}"/>
              </a:ext>
            </a:extLst>
          </p:cNvPr>
          <p:cNvSpPr txBox="1"/>
          <p:nvPr/>
        </p:nvSpPr>
        <p:spPr>
          <a:xfrm>
            <a:off x="4823269" y="8379125"/>
            <a:ext cx="287258"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み</a:t>
            </a:r>
          </a:p>
        </p:txBody>
      </p:sp>
      <p:sp>
        <p:nvSpPr>
          <p:cNvPr id="179" name="四角形: 角を丸くする 178">
            <a:extLst>
              <a:ext uri="{FF2B5EF4-FFF2-40B4-BE49-F238E27FC236}">
                <a16:creationId xmlns:a16="http://schemas.microsoft.com/office/drawing/2014/main" id="{02A80F72-995A-4ED2-8D08-06EB21AECC10}"/>
              </a:ext>
            </a:extLst>
          </p:cNvPr>
          <p:cNvSpPr/>
          <p:nvPr/>
        </p:nvSpPr>
        <p:spPr>
          <a:xfrm>
            <a:off x="280977" y="276478"/>
            <a:ext cx="6253351" cy="1702967"/>
          </a:xfrm>
          <a:prstGeom prst="roundRect">
            <a:avLst/>
          </a:prstGeom>
          <a:solidFill>
            <a:schemeClr val="accent4">
              <a:lumMod val="20000"/>
              <a:lumOff val="80000"/>
            </a:schemeClr>
          </a:solidFill>
          <a:ln w="28575"/>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80" name="テキスト ボックス 179">
            <a:extLst>
              <a:ext uri="{FF2B5EF4-FFF2-40B4-BE49-F238E27FC236}">
                <a16:creationId xmlns:a16="http://schemas.microsoft.com/office/drawing/2014/main" id="{F184DA28-92C6-450E-8451-D4A63E79CB28}"/>
              </a:ext>
            </a:extLst>
          </p:cNvPr>
          <p:cNvSpPr txBox="1"/>
          <p:nvPr/>
        </p:nvSpPr>
        <p:spPr>
          <a:xfrm>
            <a:off x="388710" y="561978"/>
            <a:ext cx="2723823"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大阪市立みどり小学校区</a:t>
            </a:r>
          </a:p>
        </p:txBody>
      </p:sp>
      <p:sp>
        <p:nvSpPr>
          <p:cNvPr id="181" name="テキスト ボックス 180">
            <a:extLst>
              <a:ext uri="{FF2B5EF4-FFF2-40B4-BE49-F238E27FC236}">
                <a16:creationId xmlns:a16="http://schemas.microsoft.com/office/drawing/2014/main" id="{F2D2E495-EA09-4E41-B266-BCA1A431E5EF}"/>
              </a:ext>
            </a:extLst>
          </p:cNvPr>
          <p:cNvSpPr txBox="1"/>
          <p:nvPr/>
        </p:nvSpPr>
        <p:spPr>
          <a:xfrm>
            <a:off x="3178034" y="447571"/>
            <a:ext cx="3057247" cy="584775"/>
          </a:xfrm>
          <a:prstGeom prst="rect">
            <a:avLst/>
          </a:prstGeom>
          <a:noFill/>
        </p:spPr>
        <p:txBody>
          <a:bodyPr wrap="none" rtlCol="0">
            <a:spAutoFit/>
          </a:bodyPr>
          <a:lstStyle/>
          <a:p>
            <a:r>
              <a:rPr kumimoji="1" lang="ja-JP" altLang="en-US" sz="3200" b="1" dirty="0">
                <a:latin typeface="HG丸ｺﾞｼｯｸM-PRO" panose="020F0600000000000000" pitchFamily="50" charset="-128"/>
                <a:ea typeface="HG丸ｺﾞｼｯｸM-PRO" panose="020F0600000000000000" pitchFamily="50" charset="-128"/>
              </a:rPr>
              <a:t>地域安全マップ</a:t>
            </a:r>
          </a:p>
        </p:txBody>
      </p:sp>
      <p:sp>
        <p:nvSpPr>
          <p:cNvPr id="182" name="テキスト ボックス 181">
            <a:extLst>
              <a:ext uri="{FF2B5EF4-FFF2-40B4-BE49-F238E27FC236}">
                <a16:creationId xmlns:a16="http://schemas.microsoft.com/office/drawing/2014/main" id="{02EEDBA7-BDD3-4887-853E-714C3825781C}"/>
              </a:ext>
            </a:extLst>
          </p:cNvPr>
          <p:cNvSpPr txBox="1"/>
          <p:nvPr/>
        </p:nvSpPr>
        <p:spPr>
          <a:xfrm>
            <a:off x="317698" y="1155022"/>
            <a:ext cx="6109365" cy="253916"/>
          </a:xfrm>
          <a:prstGeom prst="rect">
            <a:avLst/>
          </a:prstGeom>
          <a:noFill/>
        </p:spPr>
        <p:txBody>
          <a:bodyPr wrap="non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★児童のみなさんへ・・・校区内で危険な場所をまとめました。登下校時には注意しましょう！</a:t>
            </a:r>
          </a:p>
        </p:txBody>
      </p:sp>
      <p:sp>
        <p:nvSpPr>
          <p:cNvPr id="183" name="テキスト ボックス 182">
            <a:extLst>
              <a:ext uri="{FF2B5EF4-FFF2-40B4-BE49-F238E27FC236}">
                <a16:creationId xmlns:a16="http://schemas.microsoft.com/office/drawing/2014/main" id="{E792F881-D899-423B-A60E-8DBA737A83D7}"/>
              </a:ext>
            </a:extLst>
          </p:cNvPr>
          <p:cNvSpPr txBox="1"/>
          <p:nvPr/>
        </p:nvSpPr>
        <p:spPr>
          <a:xfrm>
            <a:off x="317698" y="1433970"/>
            <a:ext cx="5705408" cy="253916"/>
          </a:xfrm>
          <a:prstGeom prst="rect">
            <a:avLst/>
          </a:prstGeom>
          <a:noFill/>
        </p:spPr>
        <p:txBody>
          <a:bodyPr wrap="non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★保護者・地域の皆様へ・・・登下校の時間帯には付近の見守りにご協力をお願いします。</a:t>
            </a:r>
            <a:endParaRPr kumimoji="1" lang="en-US" altLang="ja-JP" sz="1050" dirty="0">
              <a:latin typeface="HG丸ｺﾞｼｯｸM-PRO" panose="020F0600000000000000" pitchFamily="50" charset="-128"/>
              <a:ea typeface="HG丸ｺﾞｼｯｸM-PRO" panose="020F0600000000000000" pitchFamily="50" charset="-128"/>
            </a:endParaRPr>
          </a:p>
        </p:txBody>
      </p:sp>
      <p:sp>
        <p:nvSpPr>
          <p:cNvPr id="184" name="テキスト ボックス 183">
            <a:extLst>
              <a:ext uri="{FF2B5EF4-FFF2-40B4-BE49-F238E27FC236}">
                <a16:creationId xmlns:a16="http://schemas.microsoft.com/office/drawing/2014/main" id="{A860CB81-5A91-4D2E-AC41-666394F7A32A}"/>
              </a:ext>
            </a:extLst>
          </p:cNvPr>
          <p:cNvSpPr txBox="1"/>
          <p:nvPr/>
        </p:nvSpPr>
        <p:spPr>
          <a:xfrm>
            <a:off x="453732" y="1662764"/>
            <a:ext cx="6109365" cy="253916"/>
          </a:xfrm>
          <a:prstGeom prst="rect">
            <a:avLst/>
          </a:prstGeom>
          <a:noFill/>
        </p:spPr>
        <p:txBody>
          <a:bodyPr wrap="non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また、この付近では、子どもたちの安心・安全のため、速度を落とした安全運転をお願いします。</a:t>
            </a:r>
            <a:endParaRPr kumimoji="1" lang="en-US" altLang="ja-JP" sz="1050" dirty="0">
              <a:latin typeface="HG丸ｺﾞｼｯｸM-PRO" panose="020F0600000000000000" pitchFamily="50" charset="-128"/>
              <a:ea typeface="HG丸ｺﾞｼｯｸM-PRO" panose="020F0600000000000000" pitchFamily="50" charset="-128"/>
            </a:endParaRPr>
          </a:p>
        </p:txBody>
      </p:sp>
      <p:sp>
        <p:nvSpPr>
          <p:cNvPr id="185" name="テキスト ボックス 184">
            <a:extLst>
              <a:ext uri="{FF2B5EF4-FFF2-40B4-BE49-F238E27FC236}">
                <a16:creationId xmlns:a16="http://schemas.microsoft.com/office/drawing/2014/main" id="{B9FF4FBB-2ABE-42A9-9269-861B89CBABE5}"/>
              </a:ext>
            </a:extLst>
          </p:cNvPr>
          <p:cNvSpPr txBox="1"/>
          <p:nvPr/>
        </p:nvSpPr>
        <p:spPr>
          <a:xfrm>
            <a:off x="4940485" y="1048333"/>
            <a:ext cx="595035"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ちゅうい</a:t>
            </a:r>
          </a:p>
        </p:txBody>
      </p:sp>
      <p:sp>
        <p:nvSpPr>
          <p:cNvPr id="186" name="テキスト ボックス 185">
            <a:extLst>
              <a:ext uri="{FF2B5EF4-FFF2-40B4-BE49-F238E27FC236}">
                <a16:creationId xmlns:a16="http://schemas.microsoft.com/office/drawing/2014/main" id="{5ABE9034-7E76-40CD-85AD-7FCCE6ABD5D7}"/>
              </a:ext>
            </a:extLst>
          </p:cNvPr>
          <p:cNvSpPr txBox="1"/>
          <p:nvPr/>
        </p:nvSpPr>
        <p:spPr>
          <a:xfrm>
            <a:off x="389056" y="446832"/>
            <a:ext cx="1082348" cy="246221"/>
          </a:xfrm>
          <a:prstGeom prst="rect">
            <a:avLst/>
          </a:prstGeom>
          <a:noFill/>
        </p:spPr>
        <p:txBody>
          <a:bodyPr wrap="non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おおさかしりつ</a:t>
            </a:r>
          </a:p>
        </p:txBody>
      </p:sp>
      <p:sp>
        <p:nvSpPr>
          <p:cNvPr id="187" name="テキスト ボックス 186">
            <a:extLst>
              <a:ext uri="{FF2B5EF4-FFF2-40B4-BE49-F238E27FC236}">
                <a16:creationId xmlns:a16="http://schemas.microsoft.com/office/drawing/2014/main" id="{675F7702-FD08-4055-BE13-821BC32FE28B}"/>
              </a:ext>
            </a:extLst>
          </p:cNvPr>
          <p:cNvSpPr txBox="1"/>
          <p:nvPr/>
        </p:nvSpPr>
        <p:spPr>
          <a:xfrm>
            <a:off x="1959814" y="438670"/>
            <a:ext cx="1210588" cy="246221"/>
          </a:xfrm>
          <a:prstGeom prst="rect">
            <a:avLst/>
          </a:prstGeom>
          <a:noFill/>
        </p:spPr>
        <p:txBody>
          <a:bodyPr wrap="non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しょうがっこうく</a:t>
            </a:r>
          </a:p>
        </p:txBody>
      </p:sp>
      <p:sp>
        <p:nvSpPr>
          <p:cNvPr id="188" name="テキスト ボックス 187">
            <a:extLst>
              <a:ext uri="{FF2B5EF4-FFF2-40B4-BE49-F238E27FC236}">
                <a16:creationId xmlns:a16="http://schemas.microsoft.com/office/drawing/2014/main" id="{D53D0263-36BE-4DD3-A9E8-A317E90EBEC9}"/>
              </a:ext>
            </a:extLst>
          </p:cNvPr>
          <p:cNvSpPr txBox="1"/>
          <p:nvPr/>
        </p:nvSpPr>
        <p:spPr>
          <a:xfrm>
            <a:off x="3424416" y="292657"/>
            <a:ext cx="1441420" cy="307777"/>
          </a:xfrm>
          <a:prstGeom prst="rect">
            <a:avLst/>
          </a:prstGeom>
          <a:noFill/>
        </p:spPr>
        <p:txBody>
          <a:bodyPr wrap="non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ちいきあんぜん</a:t>
            </a:r>
          </a:p>
        </p:txBody>
      </p:sp>
      <p:sp>
        <p:nvSpPr>
          <p:cNvPr id="189" name="テキスト ボックス 188">
            <a:extLst>
              <a:ext uri="{FF2B5EF4-FFF2-40B4-BE49-F238E27FC236}">
                <a16:creationId xmlns:a16="http://schemas.microsoft.com/office/drawing/2014/main" id="{7A39452B-6A86-450A-8D47-52967ED11F21}"/>
              </a:ext>
            </a:extLst>
          </p:cNvPr>
          <p:cNvSpPr txBox="1"/>
          <p:nvPr/>
        </p:nvSpPr>
        <p:spPr>
          <a:xfrm>
            <a:off x="433798" y="1048548"/>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じどう</a:t>
            </a:r>
          </a:p>
        </p:txBody>
      </p:sp>
      <p:sp>
        <p:nvSpPr>
          <p:cNvPr id="190" name="テキスト ボックス 189">
            <a:extLst>
              <a:ext uri="{FF2B5EF4-FFF2-40B4-BE49-F238E27FC236}">
                <a16:creationId xmlns:a16="http://schemas.microsoft.com/office/drawing/2014/main" id="{0E64A5BF-E811-49A9-8467-243BE4A5D215}"/>
              </a:ext>
            </a:extLst>
          </p:cNvPr>
          <p:cNvSpPr txBox="1"/>
          <p:nvPr/>
        </p:nvSpPr>
        <p:spPr>
          <a:xfrm>
            <a:off x="1867481" y="1047224"/>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こうくない</a:t>
            </a:r>
          </a:p>
        </p:txBody>
      </p:sp>
      <p:sp>
        <p:nvSpPr>
          <p:cNvPr id="191" name="テキスト ボックス 190">
            <a:extLst>
              <a:ext uri="{FF2B5EF4-FFF2-40B4-BE49-F238E27FC236}">
                <a16:creationId xmlns:a16="http://schemas.microsoft.com/office/drawing/2014/main" id="{CF520794-A586-414E-9CC8-B5C07A4F15C3}"/>
              </a:ext>
            </a:extLst>
          </p:cNvPr>
          <p:cNvSpPr txBox="1"/>
          <p:nvPr/>
        </p:nvSpPr>
        <p:spPr>
          <a:xfrm>
            <a:off x="2431098" y="1048333"/>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きけん</a:t>
            </a:r>
          </a:p>
        </p:txBody>
      </p:sp>
      <p:sp>
        <p:nvSpPr>
          <p:cNvPr id="192" name="テキスト ボックス 191">
            <a:extLst>
              <a:ext uri="{FF2B5EF4-FFF2-40B4-BE49-F238E27FC236}">
                <a16:creationId xmlns:a16="http://schemas.microsoft.com/office/drawing/2014/main" id="{23EF992B-E9CA-4D34-8D56-BEA00DA1242C}"/>
              </a:ext>
            </a:extLst>
          </p:cNvPr>
          <p:cNvSpPr txBox="1"/>
          <p:nvPr/>
        </p:nvSpPr>
        <p:spPr>
          <a:xfrm>
            <a:off x="2830351" y="1047224"/>
            <a:ext cx="492443"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ばしょ</a:t>
            </a:r>
          </a:p>
        </p:txBody>
      </p:sp>
      <p:sp>
        <p:nvSpPr>
          <p:cNvPr id="193" name="テキスト ボックス 192">
            <a:extLst>
              <a:ext uri="{FF2B5EF4-FFF2-40B4-BE49-F238E27FC236}">
                <a16:creationId xmlns:a16="http://schemas.microsoft.com/office/drawing/2014/main" id="{2D24D90A-C9C7-4484-8911-9A1AE79BBF22}"/>
              </a:ext>
            </a:extLst>
          </p:cNvPr>
          <p:cNvSpPr txBox="1"/>
          <p:nvPr/>
        </p:nvSpPr>
        <p:spPr>
          <a:xfrm>
            <a:off x="4164483" y="1047224"/>
            <a:ext cx="697627" cy="215444"/>
          </a:xfrm>
          <a:prstGeom prst="rect">
            <a:avLst/>
          </a:prstGeom>
          <a:noFill/>
        </p:spPr>
        <p:txBody>
          <a:bodyPr wrap="none" rtlCol="0">
            <a:spAutoFit/>
          </a:bodyPr>
          <a:lstStyle/>
          <a:p>
            <a:r>
              <a:rPr kumimoji="1" lang="ja-JP" altLang="en-US" sz="800" dirty="0">
                <a:latin typeface="HG丸ｺﾞｼｯｸM-PRO" panose="020F0600000000000000" pitchFamily="50" charset="-128"/>
                <a:ea typeface="HG丸ｺﾞｼｯｸM-PRO" panose="020F0600000000000000" pitchFamily="50" charset="-128"/>
              </a:rPr>
              <a:t>とうげこう</a:t>
            </a:r>
          </a:p>
        </p:txBody>
      </p:sp>
      <p:sp>
        <p:nvSpPr>
          <p:cNvPr id="194" name="テキスト ボックス 193">
            <a:extLst>
              <a:ext uri="{FF2B5EF4-FFF2-40B4-BE49-F238E27FC236}">
                <a16:creationId xmlns:a16="http://schemas.microsoft.com/office/drawing/2014/main" id="{D8FBC840-DB2A-4B7A-8F17-37DC8DE9148F}"/>
              </a:ext>
            </a:extLst>
          </p:cNvPr>
          <p:cNvSpPr txBox="1"/>
          <p:nvPr/>
        </p:nvSpPr>
        <p:spPr>
          <a:xfrm>
            <a:off x="894206" y="2145342"/>
            <a:ext cx="2743059" cy="253916"/>
          </a:xfrm>
          <a:prstGeom prst="rect">
            <a:avLst/>
          </a:prstGeom>
          <a:noFill/>
        </p:spPr>
        <p:txBody>
          <a:bodyPr wrap="non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・・交通について、ご意見が多かった箇所</a:t>
            </a:r>
          </a:p>
        </p:txBody>
      </p:sp>
      <p:sp>
        <p:nvSpPr>
          <p:cNvPr id="195" name="テキスト ボックス 194">
            <a:extLst>
              <a:ext uri="{FF2B5EF4-FFF2-40B4-BE49-F238E27FC236}">
                <a16:creationId xmlns:a16="http://schemas.microsoft.com/office/drawing/2014/main" id="{206AB888-AAB0-458A-8FFB-B260F49D1DD5}"/>
              </a:ext>
            </a:extLst>
          </p:cNvPr>
          <p:cNvSpPr txBox="1"/>
          <p:nvPr/>
        </p:nvSpPr>
        <p:spPr>
          <a:xfrm>
            <a:off x="3957577" y="2145342"/>
            <a:ext cx="2743059" cy="253916"/>
          </a:xfrm>
          <a:prstGeom prst="rect">
            <a:avLst/>
          </a:prstGeom>
          <a:noFill/>
        </p:spPr>
        <p:txBody>
          <a:bodyPr wrap="non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・・防犯について、ご意見が多かった箇所</a:t>
            </a:r>
          </a:p>
        </p:txBody>
      </p:sp>
      <p:sp>
        <p:nvSpPr>
          <p:cNvPr id="196" name="テキスト ボックス 195">
            <a:extLst>
              <a:ext uri="{FF2B5EF4-FFF2-40B4-BE49-F238E27FC236}">
                <a16:creationId xmlns:a16="http://schemas.microsoft.com/office/drawing/2014/main" id="{19AE004E-3724-4B90-B387-B138CB5E3FEE}"/>
              </a:ext>
            </a:extLst>
          </p:cNvPr>
          <p:cNvSpPr txBox="1"/>
          <p:nvPr/>
        </p:nvSpPr>
        <p:spPr>
          <a:xfrm>
            <a:off x="-47992" y="8859141"/>
            <a:ext cx="6911287" cy="738664"/>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　この度は地域安全マップ作成のアンケートへのご協力、どうもありがとうございました。</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皆様からいただいた多数の情報より、特にご指摘の多かった危険箇所を記載した地域安全マップを作成しました。</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上記以外にも危険箇所のご意見をいただきましたので、ご家庭におかれましては上記に限らず、親子で実際に</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危険箇所のチェックをしていただき、安全な過ごし方について再度ご確認をお願いいたします。</a:t>
            </a:r>
            <a:endParaRPr kumimoji="1" lang="en-US" altLang="ja-JP" sz="1050" dirty="0">
              <a:latin typeface="HG丸ｺﾞｼｯｸM-PRO" panose="020F0600000000000000" pitchFamily="50" charset="-128"/>
              <a:ea typeface="HG丸ｺﾞｼｯｸM-PRO" panose="020F0600000000000000" pitchFamily="50" charset="-128"/>
            </a:endParaRPr>
          </a:p>
        </p:txBody>
      </p:sp>
      <p:sp>
        <p:nvSpPr>
          <p:cNvPr id="197" name="テキスト ボックス 196">
            <a:extLst>
              <a:ext uri="{FF2B5EF4-FFF2-40B4-BE49-F238E27FC236}">
                <a16:creationId xmlns:a16="http://schemas.microsoft.com/office/drawing/2014/main" id="{8E8EB523-F443-4394-835B-592D9A70268D}"/>
              </a:ext>
            </a:extLst>
          </p:cNvPr>
          <p:cNvSpPr txBox="1"/>
          <p:nvPr/>
        </p:nvSpPr>
        <p:spPr>
          <a:xfrm>
            <a:off x="5259485" y="9526407"/>
            <a:ext cx="1598515" cy="369332"/>
          </a:xfrm>
          <a:prstGeom prst="rect">
            <a:avLst/>
          </a:prstGeom>
          <a:noFill/>
        </p:spPr>
        <p:txBody>
          <a:bodyPr wrap="none" rtlCol="0">
            <a:spAutoFit/>
          </a:bodyPr>
          <a:lstStyle/>
          <a:p>
            <a:pPr algn="r"/>
            <a:r>
              <a:rPr kumimoji="1" lang="ja-JP" altLang="en-US" sz="900" dirty="0">
                <a:latin typeface="HG丸ｺﾞｼｯｸM-PRO" panose="020F0600000000000000" pitchFamily="50" charset="-128"/>
                <a:ea typeface="HG丸ｺﾞｼｯｸM-PRO" panose="020F0600000000000000" pitchFamily="50" charset="-128"/>
              </a:rPr>
              <a:t>大阪市立みどり小学校</a:t>
            </a:r>
            <a:endParaRPr kumimoji="1" lang="en-US" altLang="ja-JP" sz="900" dirty="0">
              <a:latin typeface="HG丸ｺﾞｼｯｸM-PRO" panose="020F0600000000000000" pitchFamily="50" charset="-128"/>
              <a:ea typeface="HG丸ｺﾞｼｯｸM-PRO" panose="020F0600000000000000" pitchFamily="50" charset="-128"/>
            </a:endParaRPr>
          </a:p>
          <a:p>
            <a:pPr algn="r"/>
            <a:r>
              <a:rPr kumimoji="1" lang="ja-JP" altLang="en-US" sz="900" dirty="0">
                <a:latin typeface="HG丸ｺﾞｼｯｸM-PRO" panose="020F0600000000000000" pitchFamily="50" charset="-128"/>
                <a:ea typeface="HG丸ｺﾞｼｯｸM-PRO" panose="020F0600000000000000" pitchFamily="50" charset="-128"/>
              </a:rPr>
              <a:t>大阪市立みどり小学校</a:t>
            </a:r>
            <a:r>
              <a:rPr kumimoji="1" lang="en-US" altLang="ja-JP" sz="900" dirty="0">
                <a:latin typeface="HG丸ｺﾞｼｯｸM-PRO" panose="020F0600000000000000" pitchFamily="50" charset="-128"/>
                <a:ea typeface="HG丸ｺﾞｼｯｸM-PRO" panose="020F0600000000000000" pitchFamily="50" charset="-128"/>
              </a:rPr>
              <a:t>PTA</a:t>
            </a:r>
            <a:endParaRPr kumimoji="1" lang="ja-JP" altLang="en-US" sz="9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7951018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4845</TotalTime>
  <Words>376</Words>
  <Application>Microsoft Office PowerPoint</Application>
  <PresentationFormat>A4 210 x 297 mm</PresentationFormat>
  <Paragraphs>90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服部　健太</dc:creator>
  <cp:lastModifiedBy>服部　健太</cp:lastModifiedBy>
  <cp:revision>33</cp:revision>
  <dcterms:created xsi:type="dcterms:W3CDTF">2025-06-13T03:35:05Z</dcterms:created>
  <dcterms:modified xsi:type="dcterms:W3CDTF">2025-06-16T12:20:13Z</dcterms:modified>
</cp:coreProperties>
</file>