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6858000" cy="9906000" type="A4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99"/>
    <a:srgbClr val="4D1C1B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492" autoAdjust="0"/>
    <p:restoredTop sz="94718" autoAdjust="0"/>
  </p:normalViewPr>
  <p:slideViewPr>
    <p:cSldViewPr>
      <p:cViewPr>
        <p:scale>
          <a:sx n="130" d="100"/>
          <a:sy n="130" d="100"/>
        </p:scale>
        <p:origin x="648" y="96"/>
      </p:cViewPr>
      <p:guideLst>
        <p:guide orient="horz" pos="312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14350" y="3077282"/>
            <a:ext cx="5829300" cy="2123369"/>
          </a:xfrm>
        </p:spPr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E6AE6-EF87-4ABD-BB79-CDA9858CFCA0}" type="datetimeFigureOut">
              <a:rPr kumimoji="1" lang="ja-JP" altLang="en-US" smtClean="0"/>
              <a:pPr/>
              <a:t>2020/5/15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D567D-9FA1-4CDE-80FD-07B0B206E72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E6AE6-EF87-4ABD-BB79-CDA9858CFCA0}" type="datetimeFigureOut">
              <a:rPr kumimoji="1" lang="ja-JP" altLang="en-US" smtClean="0"/>
              <a:pPr/>
              <a:t>2020/5/15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D567D-9FA1-4CDE-80FD-07B0B206E72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3729037" y="573264"/>
            <a:ext cx="1157288" cy="12208228"/>
          </a:xfrm>
        </p:spPr>
        <p:txBody>
          <a:bodyPr vert="eaVert"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257175" y="573264"/>
            <a:ext cx="3357563" cy="12208228"/>
          </a:xfrm>
        </p:spPr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E6AE6-EF87-4ABD-BB79-CDA9858CFCA0}" type="datetimeFigureOut">
              <a:rPr kumimoji="1" lang="ja-JP" altLang="en-US" smtClean="0"/>
              <a:pPr/>
              <a:t>2020/5/15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D567D-9FA1-4CDE-80FD-07B0B206E72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E6AE6-EF87-4ABD-BB79-CDA9858CFCA0}" type="datetimeFigureOut">
              <a:rPr kumimoji="1" lang="ja-JP" altLang="en-US" smtClean="0"/>
              <a:pPr/>
              <a:t>2020/5/15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D567D-9FA1-4CDE-80FD-07B0B206E72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1735" y="6365523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E6AE6-EF87-4ABD-BB79-CDA9858CFCA0}" type="datetimeFigureOut">
              <a:rPr kumimoji="1" lang="ja-JP" altLang="en-US" smtClean="0"/>
              <a:pPr/>
              <a:t>2020/5/15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D567D-9FA1-4CDE-80FD-07B0B206E72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257175" y="3338690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2628900" y="3338690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E6AE6-EF87-4ABD-BB79-CDA9858CFCA0}" type="datetimeFigureOut">
              <a:rPr kumimoji="1" lang="ja-JP" altLang="en-US" smtClean="0"/>
              <a:pPr/>
              <a:t>2020/5/15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D567D-9FA1-4CDE-80FD-07B0B206E72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E6AE6-EF87-4ABD-BB79-CDA9858CFCA0}" type="datetimeFigureOut">
              <a:rPr kumimoji="1" lang="ja-JP" altLang="en-US" smtClean="0"/>
              <a:pPr/>
              <a:t>2020/5/15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D567D-9FA1-4CDE-80FD-07B0B206E72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E6AE6-EF87-4ABD-BB79-CDA9858CFCA0}" type="datetimeFigureOut">
              <a:rPr kumimoji="1" lang="ja-JP" altLang="en-US" smtClean="0"/>
              <a:pPr/>
              <a:t>2020/5/15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D567D-9FA1-4CDE-80FD-07B0B206E72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E6AE6-EF87-4ABD-BB79-CDA9858CFCA0}" type="datetimeFigureOut">
              <a:rPr kumimoji="1" lang="ja-JP" altLang="en-US" smtClean="0"/>
              <a:pPr/>
              <a:t>2020/5/15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D567D-9FA1-4CDE-80FD-07B0B206E72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2681287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342900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E6AE6-EF87-4ABD-BB79-CDA9858CFCA0}" type="datetimeFigureOut">
              <a:rPr kumimoji="1" lang="ja-JP" altLang="en-US" smtClean="0"/>
              <a:pPr/>
              <a:t>2020/5/15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D567D-9FA1-4CDE-80FD-07B0B206E72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E6AE6-EF87-4ABD-BB79-CDA9858CFCA0}" type="datetimeFigureOut">
              <a:rPr kumimoji="1" lang="ja-JP" altLang="en-US" smtClean="0"/>
              <a:pPr/>
              <a:t>2020/5/15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D567D-9FA1-4CDE-80FD-07B0B206E72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342900" y="2311401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342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5E6AE6-EF87-4ABD-BB79-CDA9858CFCA0}" type="datetimeFigureOut">
              <a:rPr kumimoji="1" lang="ja-JP" altLang="en-US" smtClean="0"/>
              <a:pPr/>
              <a:t>2020/5/15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2343150" y="9181395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4914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FD567D-9FA1-4CDE-80FD-07B0B206E72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215865" y="1690218"/>
            <a:ext cx="6465897" cy="1620180"/>
          </a:xfrm>
        </p:spPr>
        <p:txBody>
          <a:bodyPr>
            <a:normAutofit fontScale="90000"/>
          </a:bodyPr>
          <a:lstStyle/>
          <a:p>
            <a:pPr algn="l"/>
            <a:r>
              <a:rPr lang="ja-JP" altLang="ja-JP" sz="13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みなさん</a:t>
            </a:r>
            <a:r>
              <a:rPr lang="ja-JP" altLang="en-US" sz="13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、こんにちは。</a:t>
            </a:r>
            <a:r>
              <a:rPr lang="ja-JP" altLang="ja-JP" sz="13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/>
            </a:r>
            <a:br>
              <a:rPr lang="ja-JP" altLang="ja-JP" sz="13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r>
              <a:rPr lang="ja-JP" altLang="en-US" sz="13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しん</a:t>
            </a:r>
            <a:r>
              <a:rPr lang="ja-JP" altLang="en-US" sz="1300" b="1" dirty="0" err="1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がた</a:t>
            </a:r>
            <a:r>
              <a:rPr lang="ja-JP" altLang="ja-JP" sz="13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コロナウイルス</a:t>
            </a:r>
            <a:r>
              <a:rPr lang="ja-JP" altLang="en-US" sz="13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の病気が</a:t>
            </a:r>
            <a:r>
              <a:rPr lang="ja-JP" altLang="ja-JP" sz="13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広がり、学校に登校できない日々が続いています。</a:t>
            </a:r>
            <a:br>
              <a:rPr lang="ja-JP" altLang="ja-JP" sz="13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r>
              <a:rPr lang="ja-JP" altLang="ja-JP" sz="13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今までと</a:t>
            </a:r>
            <a:r>
              <a:rPr lang="ja-JP" altLang="en-US" sz="13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はちがう</a:t>
            </a:r>
            <a:r>
              <a:rPr lang="ja-JP" altLang="ja-JP" sz="13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毎日に</a:t>
            </a:r>
            <a:r>
              <a:rPr lang="ja-JP" altLang="en-US" sz="13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、どうしてよいかわからなかったり、こまっ</a:t>
            </a:r>
            <a:r>
              <a:rPr lang="ja-JP" altLang="ja-JP" sz="13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たりしていませんか？</a:t>
            </a:r>
            <a:br>
              <a:rPr lang="ja-JP" altLang="ja-JP" sz="13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r>
              <a:rPr lang="ja-JP" altLang="en-US" sz="13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こころ</a:t>
            </a:r>
            <a:r>
              <a:rPr lang="ja-JP" altLang="ja-JP" sz="13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の専門家といわれる</a:t>
            </a:r>
            <a:r>
              <a:rPr lang="ja-JP" altLang="en-US" sz="13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わたしたち</a:t>
            </a:r>
            <a:r>
              <a:rPr lang="ja-JP" altLang="ja-JP" sz="13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から、メッセージをお伝えします。</a:t>
            </a:r>
            <a:r>
              <a:rPr lang="en-US" altLang="ja-JP" sz="13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/>
            </a:r>
            <a:br>
              <a:rPr lang="en-US" altLang="ja-JP" sz="13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r>
              <a:rPr lang="ja-JP" altLang="ja-JP" sz="13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お役に立てばうれしいです！</a:t>
            </a:r>
            <a:r>
              <a:rPr lang="en-US" altLang="ja-JP" sz="1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/>
            </a:r>
            <a:br>
              <a:rPr lang="en-US" altLang="ja-JP" sz="1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r>
              <a:rPr lang="en-US" altLang="ja-JP" sz="13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 </a:t>
            </a:r>
            <a:r>
              <a:rPr lang="ja-JP" altLang="ja-JP" sz="13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/>
            </a:r>
            <a:br>
              <a:rPr lang="ja-JP" altLang="ja-JP" sz="13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r>
              <a:rPr lang="ja-JP" altLang="ja-JP" sz="13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今の生活</a:t>
            </a:r>
            <a:r>
              <a:rPr lang="ja-JP" altLang="en-US" sz="13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のなかで</a:t>
            </a:r>
            <a:r>
              <a:rPr lang="ja-JP" altLang="ja-JP" sz="13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、私たち</a:t>
            </a:r>
            <a:r>
              <a:rPr lang="ja-JP" altLang="en-US" sz="13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は</a:t>
            </a:r>
            <a:r>
              <a:rPr lang="ja-JP" altLang="ja-JP" sz="13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いろいろなストレス</a:t>
            </a:r>
            <a:r>
              <a:rPr lang="ja-JP" altLang="en-US" sz="13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（いやな気持ち）</a:t>
            </a:r>
            <a:r>
              <a:rPr lang="ja-JP" altLang="ja-JP" sz="13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を</a:t>
            </a:r>
            <a:r>
              <a:rPr lang="ja-JP" altLang="en-US" sz="13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感じるかもしれません</a:t>
            </a:r>
            <a:r>
              <a:rPr lang="ja-JP" altLang="ja-JP" sz="13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。</a:t>
            </a:r>
            <a:br>
              <a:rPr lang="ja-JP" altLang="ja-JP" sz="13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r>
              <a:rPr lang="ja-JP" altLang="ja-JP" sz="13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そのストレスは、主に、からだ、</a:t>
            </a:r>
            <a:r>
              <a:rPr lang="ja-JP" altLang="en-US" sz="13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こころ</a:t>
            </a:r>
            <a:r>
              <a:rPr lang="ja-JP" altLang="ja-JP" sz="13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、行動の三つに</a:t>
            </a:r>
            <a:r>
              <a:rPr lang="ja-JP" altLang="en-US" sz="13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えいきょう</a:t>
            </a:r>
            <a:r>
              <a:rPr lang="ja-JP" altLang="ja-JP" sz="13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を</a:t>
            </a:r>
            <a:r>
              <a:rPr lang="ja-JP" altLang="en-US" sz="13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あた</a:t>
            </a:r>
            <a:r>
              <a:rPr lang="ja-JP" altLang="ja-JP" sz="13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えます。</a:t>
            </a:r>
            <a:endParaRPr kumimoji="1" lang="ja-JP" altLang="en-US" sz="13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3429000" y="360093"/>
            <a:ext cx="3252763" cy="253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ja-JP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itchFamily="18" charset="0"/>
              </a:rPr>
              <a:t>令和２年</a:t>
            </a:r>
            <a:r>
              <a:rPr kumimoji="1" lang="ja-JP" altLang="en-US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itchFamily="18" charset="0"/>
              </a:rPr>
              <a:t>５</a:t>
            </a:r>
            <a:r>
              <a:rPr kumimoji="1" lang="ja-JP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itchFamily="18" charset="0"/>
              </a:rPr>
              <a:t>月　大阪府教育庁</a:t>
            </a:r>
            <a:r>
              <a:rPr kumimoji="1" lang="ja-JP" altLang="en-US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itchFamily="18" charset="0"/>
              </a:rPr>
              <a:t>　</a:t>
            </a:r>
            <a:r>
              <a:rPr lang="ja-JP" altLang="en-US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itchFamily="18" charset="0"/>
              </a:rPr>
              <a:t>－ 　大阪市版　－ </a:t>
            </a:r>
            <a:r>
              <a:rPr lang="ja-JP" altLang="en-US" sz="1050" dirty="0">
                <a:solidFill>
                  <a:srgbClr val="FF0000"/>
                </a:solidFill>
                <a:latin typeface="UD デジタル 教科書体 NP-B" pitchFamily="18" charset="-128"/>
                <a:ea typeface="UD デジタル 教科書体 NP-B" pitchFamily="18" charset="-128"/>
                <a:cs typeface="Times New Roman" pitchFamily="18" charset="0"/>
              </a:rPr>
              <a:t>　　　　　　　</a:t>
            </a:r>
            <a:endParaRPr kumimoji="1" lang="ja-JP" sz="1050" b="0" i="0" u="none" strike="noStrike" cap="none" normalizeH="0" baseline="0" dirty="0">
              <a:ln>
                <a:noFill/>
              </a:ln>
              <a:effectLst/>
              <a:latin typeface="UD デジタル 教科書体 NP-B" pitchFamily="18" charset="-128"/>
              <a:ea typeface="UD デジタル 教科書体 NP-B" pitchFamily="18" charset="-128"/>
              <a:cs typeface="ＭＳ Ｐゴシック" pitchFamily="50" charset="-128"/>
            </a:endParaRPr>
          </a:p>
        </p:txBody>
      </p:sp>
      <p:sp>
        <p:nvSpPr>
          <p:cNvPr id="11267" name="角丸四角形 1"/>
          <p:cNvSpPr>
            <a:spLocks noChangeArrowheads="1"/>
          </p:cNvSpPr>
          <p:nvPr/>
        </p:nvSpPr>
        <p:spPr bwMode="auto">
          <a:xfrm>
            <a:off x="1196752" y="800855"/>
            <a:ext cx="4883696" cy="768276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ja-JP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ＭＳ Ｐゴシック" pitchFamily="50" charset="-128"/>
              </a:rPr>
              <a:t>小学校の児童とその保護者のみなさんへ</a:t>
            </a:r>
            <a:endParaRPr kumimoji="1" lang="ja-JP" altLang="en-US" sz="10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HG丸ｺﾞｼｯｸM-PRO" panose="020F0600000000000000" pitchFamily="50" charset="-128"/>
              <a:ea typeface="HG丸ｺﾞｼｯｸM-PRO" panose="020F0600000000000000" pitchFamily="50" charset="-128"/>
              <a:cs typeface="ＭＳ Ｐゴシック" pitchFamily="50" charset="-128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ＭＳ Ｐゴシック" pitchFamily="50" charset="-128"/>
              </a:rPr>
              <a:t>― </a:t>
            </a:r>
            <a:r>
              <a:rPr kumimoji="1" lang="ja-JP" altLang="en-US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ＭＳ Ｐゴシック" pitchFamily="50" charset="-128"/>
              </a:rPr>
              <a:t>スクールカウンセラーからのメッセージ </a:t>
            </a:r>
            <a:r>
              <a:rPr kumimoji="1" lang="en-US" altLang="ja-JP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ＭＳ Ｐゴシック" pitchFamily="50" charset="-128"/>
              </a:rPr>
              <a:t>―</a:t>
            </a:r>
            <a:endParaRPr kumimoji="1" lang="ja-JP" altLang="ja-JP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HG丸ｺﾞｼｯｸM-PRO" panose="020F0600000000000000" pitchFamily="50" charset="-128"/>
              <a:ea typeface="HG丸ｺﾞｼｯｸM-PRO" panose="020F0600000000000000" pitchFamily="50" charset="-128"/>
              <a:cs typeface="ＭＳ Ｐゴシック" pitchFamily="50" charset="-128"/>
            </a:endParaRPr>
          </a:p>
        </p:txBody>
      </p:sp>
      <p:sp>
        <p:nvSpPr>
          <p:cNvPr id="30" name="正方形/長方形 29"/>
          <p:cNvSpPr/>
          <p:nvPr/>
        </p:nvSpPr>
        <p:spPr>
          <a:xfrm>
            <a:off x="472316" y="7737008"/>
            <a:ext cx="601266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ja-JP" sz="12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一つ一つのストレスは小さ</a:t>
            </a:r>
            <a:r>
              <a:rPr lang="ja-JP" altLang="en-US" sz="12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くても、たくさんかさ</a:t>
            </a:r>
            <a:r>
              <a:rPr lang="ja-JP" altLang="ja-JP" sz="12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なると大きなストレスになります</a:t>
            </a:r>
            <a:r>
              <a:rPr lang="ja-JP" altLang="en-US" sz="12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。</a:t>
            </a:r>
          </a:p>
        </p:txBody>
      </p:sp>
      <p:cxnSp>
        <p:nvCxnSpPr>
          <p:cNvPr id="11282" name="直線矢印コネクタ 38"/>
          <p:cNvCxnSpPr>
            <a:cxnSpLocks noChangeShapeType="1"/>
          </p:cNvCxnSpPr>
          <p:nvPr/>
        </p:nvCxnSpPr>
        <p:spPr bwMode="auto">
          <a:xfrm>
            <a:off x="2720355" y="8691737"/>
            <a:ext cx="1020762" cy="0"/>
          </a:xfrm>
          <a:prstGeom prst="straightConnector1">
            <a:avLst/>
          </a:prstGeom>
          <a:noFill/>
          <a:ln w="57150">
            <a:solidFill>
              <a:srgbClr val="000000"/>
            </a:solidFill>
            <a:miter lim="800000"/>
            <a:headEnd/>
            <a:tailEnd type="triangle" w="med" len="med"/>
          </a:ln>
        </p:spPr>
      </p:cxnSp>
      <p:sp>
        <p:nvSpPr>
          <p:cNvPr id="1026" name="星 16 130"/>
          <p:cNvSpPr>
            <a:spLocks noChangeArrowheads="1"/>
          </p:cNvSpPr>
          <p:nvPr/>
        </p:nvSpPr>
        <p:spPr bwMode="auto">
          <a:xfrm>
            <a:off x="4053300" y="8048947"/>
            <a:ext cx="1565994" cy="1420588"/>
          </a:xfrm>
          <a:prstGeom prst="star16">
            <a:avLst>
              <a:gd name="adj" fmla="val 37500"/>
            </a:avLst>
          </a:prstGeom>
          <a:solidFill>
            <a:srgbClr val="FBE5D6">
              <a:alpha val="54117"/>
            </a:srgbClr>
          </a:solidFill>
          <a:ln w="63500" cmpd="thickThin">
            <a:solidFill>
              <a:srgbClr val="843C0C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grpSp>
        <p:nvGrpSpPr>
          <p:cNvPr id="1027" name="グループ化 25"/>
          <p:cNvGrpSpPr>
            <a:grpSpLocks/>
          </p:cNvGrpSpPr>
          <p:nvPr/>
        </p:nvGrpSpPr>
        <p:grpSpPr bwMode="auto">
          <a:xfrm>
            <a:off x="1904440" y="8388565"/>
            <a:ext cx="3398426" cy="720080"/>
            <a:chOff x="-27064" y="0"/>
            <a:chExt cx="37348" cy="8908"/>
          </a:xfrm>
        </p:grpSpPr>
        <p:sp>
          <p:nvSpPr>
            <p:cNvPr id="24" name="五角形 24"/>
            <p:cNvSpPr>
              <a:spLocks noChangeArrowheads="1"/>
            </p:cNvSpPr>
            <p:nvPr/>
          </p:nvSpPr>
          <p:spPr bwMode="auto">
            <a:xfrm rot="155689">
              <a:off x="3653" y="6381"/>
              <a:ext cx="3322" cy="2527"/>
            </a:xfrm>
            <a:prstGeom prst="pentagon">
              <a:avLst/>
            </a:prstGeom>
            <a:solidFill>
              <a:srgbClr val="FFFFFF"/>
            </a:solidFill>
            <a:ln w="38100" cmpd="thickThin">
              <a:solidFill>
                <a:srgbClr val="538135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99" name="星 16 99"/>
            <p:cNvSpPr>
              <a:spLocks noChangeArrowheads="1"/>
            </p:cNvSpPr>
            <p:nvPr/>
          </p:nvSpPr>
          <p:spPr bwMode="auto">
            <a:xfrm rot="21271692">
              <a:off x="2700" y="2476"/>
              <a:ext cx="4812" cy="4905"/>
            </a:xfrm>
            <a:prstGeom prst="star16">
              <a:avLst>
                <a:gd name="adj" fmla="val 37500"/>
              </a:avLst>
            </a:prstGeom>
            <a:gradFill flip="none" rotWithShape="1">
              <a:gsLst>
                <a:gs pos="31000">
                  <a:schemeClr val="bg1"/>
                </a:gs>
                <a:gs pos="30000">
                  <a:srgbClr val="D49E6C"/>
                </a:gs>
                <a:gs pos="70000">
                  <a:srgbClr val="A65528"/>
                </a:gs>
                <a:gs pos="100000">
                  <a:srgbClr val="663012"/>
                </a:gs>
              </a:gsLst>
              <a:path path="circle">
                <a:fillToRect l="50000" t="50000" r="50000" b="50000"/>
              </a:path>
              <a:tileRect/>
            </a:gradFill>
            <a:ln w="44450" cmpd="dbl">
              <a:solidFill>
                <a:srgbClr val="843C0C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29" name="五角形 129"/>
            <p:cNvSpPr>
              <a:spLocks noChangeArrowheads="1"/>
            </p:cNvSpPr>
            <p:nvPr/>
          </p:nvSpPr>
          <p:spPr bwMode="auto">
            <a:xfrm rot="-5781629">
              <a:off x="6987" y="1904"/>
              <a:ext cx="2540" cy="3693"/>
            </a:xfrm>
            <a:prstGeom prst="pentagon">
              <a:avLst/>
            </a:prstGeom>
            <a:solidFill>
              <a:srgbClr val="FFFFFF"/>
            </a:solidFill>
            <a:ln w="38100" cmpd="thickThin">
              <a:solidFill>
                <a:srgbClr val="FFC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" name="五角形 19"/>
            <p:cNvSpPr>
              <a:spLocks noChangeArrowheads="1"/>
            </p:cNvSpPr>
            <p:nvPr/>
          </p:nvSpPr>
          <p:spPr bwMode="auto">
            <a:xfrm rot="4642736">
              <a:off x="510" y="3524"/>
              <a:ext cx="2540" cy="3559"/>
            </a:xfrm>
            <a:prstGeom prst="pentagon">
              <a:avLst/>
            </a:prstGeom>
            <a:solidFill>
              <a:srgbClr val="FFF2CC"/>
            </a:solidFill>
            <a:ln w="38100" cmpd="thickThin">
              <a:solidFill>
                <a:srgbClr val="FFC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0" name="五角形 20"/>
            <p:cNvSpPr>
              <a:spLocks noChangeArrowheads="1"/>
            </p:cNvSpPr>
            <p:nvPr/>
          </p:nvSpPr>
          <p:spPr bwMode="auto">
            <a:xfrm rot="18004924">
              <a:off x="7281" y="5319"/>
              <a:ext cx="3139" cy="2867"/>
            </a:xfrm>
            <a:prstGeom prst="pentagon">
              <a:avLst/>
            </a:prstGeom>
            <a:solidFill>
              <a:srgbClr val="FFFFFF"/>
            </a:solidFill>
            <a:ln w="38100" cmpd="thickThin">
              <a:solidFill>
                <a:srgbClr val="2F5496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1" name="五角形 21"/>
            <p:cNvSpPr>
              <a:spLocks noChangeArrowheads="1"/>
            </p:cNvSpPr>
            <p:nvPr/>
          </p:nvSpPr>
          <p:spPr bwMode="auto">
            <a:xfrm rot="-10424521">
              <a:off x="4034" y="0"/>
              <a:ext cx="2995" cy="2349"/>
            </a:xfrm>
            <a:prstGeom prst="pentagon">
              <a:avLst/>
            </a:prstGeom>
            <a:solidFill>
              <a:srgbClr val="D9E2F3"/>
            </a:solidFill>
            <a:ln w="38100" cmpd="thickThin">
              <a:solidFill>
                <a:srgbClr val="2F5496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7" name="五角形 22"/>
            <p:cNvSpPr>
              <a:spLocks noChangeArrowheads="1"/>
            </p:cNvSpPr>
            <p:nvPr/>
          </p:nvSpPr>
          <p:spPr bwMode="auto">
            <a:xfrm rot="3067669">
              <a:off x="1271" y="6095"/>
              <a:ext cx="1802" cy="2488"/>
            </a:xfrm>
            <a:prstGeom prst="pentagon">
              <a:avLst/>
            </a:prstGeom>
            <a:solidFill>
              <a:srgbClr val="E2EFD9"/>
            </a:solidFill>
            <a:ln w="38100" cmpd="thickThin">
              <a:solidFill>
                <a:srgbClr val="538135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8" name="五角形 23"/>
            <p:cNvSpPr>
              <a:spLocks noChangeArrowheads="1"/>
            </p:cNvSpPr>
            <p:nvPr/>
          </p:nvSpPr>
          <p:spPr bwMode="auto">
            <a:xfrm rot="6784903">
              <a:off x="319" y="1809"/>
              <a:ext cx="3150" cy="2845"/>
            </a:xfrm>
            <a:prstGeom prst="pentagon">
              <a:avLst/>
            </a:prstGeom>
            <a:solidFill>
              <a:srgbClr val="FFFFFF"/>
            </a:solidFill>
            <a:ln w="38100" cmpd="thickThin">
              <a:solidFill>
                <a:srgbClr val="2F5496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9" name="五角形 23"/>
            <p:cNvSpPr>
              <a:spLocks noChangeArrowheads="1"/>
            </p:cNvSpPr>
            <p:nvPr/>
          </p:nvSpPr>
          <p:spPr bwMode="auto">
            <a:xfrm rot="6784903">
              <a:off x="-26975" y="1782"/>
              <a:ext cx="1688" cy="1865"/>
            </a:xfrm>
            <a:prstGeom prst="pentagon">
              <a:avLst/>
            </a:prstGeom>
            <a:solidFill>
              <a:srgbClr val="FFFFFF"/>
            </a:solidFill>
            <a:ln w="38100" cmpd="thickThin">
              <a:solidFill>
                <a:srgbClr val="2F5496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1" name="五角形 24"/>
            <p:cNvSpPr>
              <a:spLocks noChangeArrowheads="1"/>
            </p:cNvSpPr>
            <p:nvPr/>
          </p:nvSpPr>
          <p:spPr bwMode="auto">
            <a:xfrm rot="155689">
              <a:off x="-26937" y="4236"/>
              <a:ext cx="1950" cy="1577"/>
            </a:xfrm>
            <a:prstGeom prst="pentagon">
              <a:avLst/>
            </a:prstGeom>
            <a:solidFill>
              <a:srgbClr val="FFFFFF"/>
            </a:solidFill>
            <a:ln w="38100" cmpd="thickThin">
              <a:solidFill>
                <a:srgbClr val="538135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2" name="五角形 129"/>
            <p:cNvSpPr>
              <a:spLocks noChangeArrowheads="1"/>
            </p:cNvSpPr>
            <p:nvPr/>
          </p:nvSpPr>
          <p:spPr bwMode="auto">
            <a:xfrm rot="15818371">
              <a:off x="-24928" y="3088"/>
              <a:ext cx="1790" cy="1651"/>
            </a:xfrm>
            <a:prstGeom prst="pentagon">
              <a:avLst/>
            </a:prstGeom>
            <a:solidFill>
              <a:srgbClr val="FFFFFF"/>
            </a:solidFill>
            <a:ln w="38100" cmpd="thickThin">
              <a:solidFill>
                <a:srgbClr val="FFC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</p:grpSp>
      <p:grpSp>
        <p:nvGrpSpPr>
          <p:cNvPr id="4" name="グループ化 3"/>
          <p:cNvGrpSpPr/>
          <p:nvPr/>
        </p:nvGrpSpPr>
        <p:grpSpPr>
          <a:xfrm>
            <a:off x="659911" y="3331759"/>
            <a:ext cx="5759346" cy="4217451"/>
            <a:chOff x="621670" y="3310716"/>
            <a:chExt cx="5759346" cy="4217451"/>
          </a:xfrm>
        </p:grpSpPr>
        <p:sp>
          <p:nvSpPr>
            <p:cNvPr id="11268" name="テキスト ボックス 11"/>
            <p:cNvSpPr txBox="1">
              <a:spLocks noChangeArrowheads="1"/>
            </p:cNvSpPr>
            <p:nvPr/>
          </p:nvSpPr>
          <p:spPr bwMode="auto">
            <a:xfrm>
              <a:off x="704197" y="3565433"/>
              <a:ext cx="1977916" cy="1731498"/>
            </a:xfrm>
            <a:prstGeom prst="rect">
              <a:avLst/>
            </a:prstGeom>
            <a:noFill/>
            <a:ln w="6350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ja-JP" altLang="en-US" sz="1200" b="1" i="0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UD デジタル 教科書体 NP-B" pitchFamily="18" charset="-128"/>
                  <a:ea typeface="UD デジタル 教科書体 NP-B" pitchFamily="18" charset="-128"/>
                  <a:cs typeface="ＭＳ Ｐゴシック" pitchFamily="50" charset="-128"/>
                </a:rPr>
                <a:t>      </a:t>
              </a:r>
              <a:r>
                <a:rPr kumimoji="1" lang="ja-JP" altLang="en-US" sz="1200" b="1" i="0" strike="noStrike" cap="none" normalizeH="0" dirty="0">
                  <a:ln>
                    <a:noFill/>
                  </a:ln>
                  <a:solidFill>
                    <a:schemeClr val="tx1"/>
                  </a:solidFill>
                  <a:effectLst/>
                  <a:latin typeface="UD デジタル 教科書体 NP-B" pitchFamily="18" charset="-128"/>
                  <a:ea typeface="UD デジタル 教科書体 NP-B" pitchFamily="18" charset="-128"/>
                  <a:cs typeface="ＭＳ Ｐゴシック" pitchFamily="50" charset="-128"/>
                </a:rPr>
                <a:t> 　</a:t>
              </a:r>
              <a:r>
                <a:rPr kumimoji="1" lang="ja-JP" altLang="en-US" sz="1400" b="1" i="0" u="sng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ＭＳ Ｐゴシック" pitchFamily="50" charset="-128"/>
                </a:rPr>
                <a:t>行　動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ja-JP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ＭＳ Ｐゴシック" pitchFamily="50" charset="-128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ja-JP" altLang="en-US" sz="1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ＭＳ Ｐゴシック" pitchFamily="50" charset="-128"/>
                </a:rPr>
                <a:t>外に出なくなる、キレる、食べ過ぎる、ふざける、ゲームの時間が増える、</a:t>
              </a:r>
              <a:r>
                <a:rPr kumimoji="1" lang="ja-JP" altLang="en-US" sz="1200" b="1" i="0" u="none" strike="noStrike" cap="none" normalizeH="0" baseline="0" dirty="0">
                  <a:ln>
                    <a:noFill/>
                  </a:ln>
                  <a:effectLst/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ＭＳ Ｐゴシック" pitchFamily="50" charset="-128"/>
                </a:rPr>
                <a:t>一人がこわい、</a:t>
              </a:r>
              <a:r>
                <a:rPr lang="ja-JP" altLang="en-US" sz="1200" b="1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ＭＳ Ｐゴシック" pitchFamily="50" charset="-128"/>
                </a:rPr>
                <a:t>じっとして</a:t>
              </a:r>
              <a:r>
                <a:rPr lang="ja-JP" altLang="en-US" sz="1200" b="1" dirty="0" smtClean="0"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ＭＳ Ｐゴシック" pitchFamily="50" charset="-128"/>
                </a:rPr>
                <a:t>いられない、</a:t>
              </a:r>
              <a:r>
                <a:rPr kumimoji="1" lang="ja-JP" altLang="en-US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ＭＳ Ｐゴシック" pitchFamily="50" charset="-128"/>
                </a:rPr>
                <a:t>など</a:t>
              </a:r>
              <a:endParaRPr kumimoji="1" lang="ja-JP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ＭＳ Ｐゴシック" pitchFamily="50" charset="-128"/>
              </a:endParaRPr>
            </a:p>
          </p:txBody>
        </p:sp>
        <p:sp>
          <p:nvSpPr>
            <p:cNvPr id="11269" name="星 12 4"/>
            <p:cNvSpPr>
              <a:spLocks/>
            </p:cNvSpPr>
            <p:nvPr/>
          </p:nvSpPr>
          <p:spPr bwMode="auto">
            <a:xfrm rot="9878632" flipV="1">
              <a:off x="2437434" y="4048505"/>
              <a:ext cx="2124459" cy="1749037"/>
            </a:xfrm>
            <a:custGeom>
              <a:avLst/>
              <a:gdLst>
                <a:gd name="T0" fmla="*/ 0 w 2133600"/>
                <a:gd name="T1" fmla="*/ 865505 h 1731010"/>
                <a:gd name="T2" fmla="*/ 280567 w 2133600"/>
                <a:gd name="T3" fmla="*/ 694586 h 1731010"/>
                <a:gd name="T4" fmla="*/ 142924 w 2133600"/>
                <a:gd name="T5" fmla="*/ 432753 h 1731010"/>
                <a:gd name="T6" fmla="*/ 491237 w 2133600"/>
                <a:gd name="T7" fmla="*/ 398546 h 1731010"/>
                <a:gd name="T8" fmla="*/ 533400 w 2133600"/>
                <a:gd name="T9" fmla="*/ 115956 h 1731010"/>
                <a:gd name="T10" fmla="*/ 856129 w 2133600"/>
                <a:gd name="T11" fmla="*/ 227627 h 1731010"/>
                <a:gd name="T12" fmla="*/ 1066800 w 2133600"/>
                <a:gd name="T13" fmla="*/ 0 h 1731010"/>
                <a:gd name="T14" fmla="*/ 1277471 w 2133600"/>
                <a:gd name="T15" fmla="*/ 227627 h 1731010"/>
                <a:gd name="T16" fmla="*/ 1600200 w 2133600"/>
                <a:gd name="T17" fmla="*/ 115956 h 1731010"/>
                <a:gd name="T18" fmla="*/ 1642363 w 2133600"/>
                <a:gd name="T19" fmla="*/ 398546 h 1731010"/>
                <a:gd name="T20" fmla="*/ 1990676 w 2133600"/>
                <a:gd name="T21" fmla="*/ 432753 h 1731010"/>
                <a:gd name="T22" fmla="*/ 1853033 w 2133600"/>
                <a:gd name="T23" fmla="*/ 694586 h 1731010"/>
                <a:gd name="T24" fmla="*/ 2133600 w 2133600"/>
                <a:gd name="T25" fmla="*/ 865505 h 1731010"/>
                <a:gd name="T26" fmla="*/ 1853033 w 2133600"/>
                <a:gd name="T27" fmla="*/ 1036424 h 1731010"/>
                <a:gd name="T28" fmla="*/ 1990676 w 2133600"/>
                <a:gd name="T29" fmla="*/ 1298258 h 1731010"/>
                <a:gd name="T30" fmla="*/ 1642363 w 2133600"/>
                <a:gd name="T31" fmla="*/ 1332464 h 1731010"/>
                <a:gd name="T32" fmla="*/ 1600200 w 2133600"/>
                <a:gd name="T33" fmla="*/ 1615054 h 1731010"/>
                <a:gd name="T34" fmla="*/ 1277471 w 2133600"/>
                <a:gd name="T35" fmla="*/ 1503383 h 1731010"/>
                <a:gd name="T36" fmla="*/ 1066800 w 2133600"/>
                <a:gd name="T37" fmla="*/ 1731010 h 1731010"/>
                <a:gd name="T38" fmla="*/ 856129 w 2133600"/>
                <a:gd name="T39" fmla="*/ 1503383 h 1731010"/>
                <a:gd name="T40" fmla="*/ 533400 w 2133600"/>
                <a:gd name="T41" fmla="*/ 1615054 h 1731010"/>
                <a:gd name="T42" fmla="*/ 491237 w 2133600"/>
                <a:gd name="T43" fmla="*/ 1332464 h 1731010"/>
                <a:gd name="T44" fmla="*/ 142924 w 2133600"/>
                <a:gd name="T45" fmla="*/ 1298258 h 1731010"/>
                <a:gd name="T46" fmla="*/ 280567 w 2133600"/>
                <a:gd name="T47" fmla="*/ 1036424 h 1731010"/>
                <a:gd name="T48" fmla="*/ 0 w 2133600"/>
                <a:gd name="T49" fmla="*/ 865505 h 173101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2133600"/>
                <a:gd name="T76" fmla="*/ 0 h 1731010"/>
                <a:gd name="T77" fmla="*/ 2133600 w 2133600"/>
                <a:gd name="T78" fmla="*/ 1731010 h 1731010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2133600" h="1731010">
                  <a:moveTo>
                    <a:pt x="0" y="865505"/>
                  </a:moveTo>
                  <a:lnTo>
                    <a:pt x="280567" y="694586"/>
                  </a:lnTo>
                  <a:lnTo>
                    <a:pt x="142924" y="432753"/>
                  </a:lnTo>
                  <a:lnTo>
                    <a:pt x="491237" y="398546"/>
                  </a:lnTo>
                  <a:lnTo>
                    <a:pt x="533400" y="115956"/>
                  </a:lnTo>
                  <a:lnTo>
                    <a:pt x="856129" y="227627"/>
                  </a:lnTo>
                  <a:lnTo>
                    <a:pt x="1066800" y="0"/>
                  </a:lnTo>
                  <a:lnTo>
                    <a:pt x="1277471" y="227627"/>
                  </a:lnTo>
                  <a:lnTo>
                    <a:pt x="1600200" y="115956"/>
                  </a:lnTo>
                  <a:lnTo>
                    <a:pt x="1642363" y="398546"/>
                  </a:lnTo>
                  <a:lnTo>
                    <a:pt x="1990676" y="432753"/>
                  </a:lnTo>
                  <a:lnTo>
                    <a:pt x="1853033" y="694586"/>
                  </a:lnTo>
                  <a:lnTo>
                    <a:pt x="2133600" y="865505"/>
                  </a:lnTo>
                  <a:lnTo>
                    <a:pt x="1853033" y="1036424"/>
                  </a:lnTo>
                  <a:lnTo>
                    <a:pt x="1990676" y="1298258"/>
                  </a:lnTo>
                  <a:lnTo>
                    <a:pt x="1642363" y="1332464"/>
                  </a:lnTo>
                  <a:lnTo>
                    <a:pt x="1600200" y="1615054"/>
                  </a:lnTo>
                  <a:lnTo>
                    <a:pt x="1277471" y="1503383"/>
                  </a:lnTo>
                  <a:lnTo>
                    <a:pt x="1066800" y="1731010"/>
                  </a:lnTo>
                  <a:lnTo>
                    <a:pt x="856129" y="1503383"/>
                  </a:lnTo>
                  <a:lnTo>
                    <a:pt x="533400" y="1615054"/>
                  </a:lnTo>
                  <a:lnTo>
                    <a:pt x="491237" y="1332464"/>
                  </a:lnTo>
                  <a:lnTo>
                    <a:pt x="142924" y="1298258"/>
                  </a:lnTo>
                  <a:lnTo>
                    <a:pt x="280567" y="1036424"/>
                  </a:lnTo>
                  <a:lnTo>
                    <a:pt x="0" y="865505"/>
                  </a:lnTo>
                  <a:close/>
                </a:path>
              </a:pathLst>
            </a:custGeom>
            <a:gradFill flip="none" rotWithShape="1">
              <a:gsLst>
                <a:gs pos="40000">
                  <a:schemeClr val="bg1"/>
                </a:gs>
                <a:gs pos="30000">
                  <a:srgbClr val="D49E6C"/>
                </a:gs>
                <a:gs pos="70000">
                  <a:srgbClr val="A65528"/>
                </a:gs>
                <a:gs pos="100000">
                  <a:srgbClr val="663012"/>
                </a:gs>
              </a:gsLst>
              <a:path path="circle">
                <a:fillToRect l="50000" t="50000" r="50000" b="50000"/>
              </a:path>
              <a:tileRect/>
            </a:gradFill>
            <a:ln w="63500" cmpd="thickThin">
              <a:solidFill>
                <a:srgbClr val="C4591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ＭＳ Ｐゴシック" pitchFamily="50" charset="-128"/>
                <a:cs typeface="ＭＳ Ｐゴシック" pitchFamily="50" charset="-128"/>
              </a:endParaRPr>
            </a:p>
          </p:txBody>
        </p:sp>
        <p:sp>
          <p:nvSpPr>
            <p:cNvPr id="23" name="テキスト ボックス 11"/>
            <p:cNvSpPr txBox="1">
              <a:spLocks noChangeArrowheads="1"/>
            </p:cNvSpPr>
            <p:nvPr/>
          </p:nvSpPr>
          <p:spPr bwMode="auto">
            <a:xfrm>
              <a:off x="4509859" y="3764942"/>
              <a:ext cx="1871157" cy="1556576"/>
            </a:xfrm>
            <a:prstGeom prst="rect">
              <a:avLst/>
            </a:prstGeom>
            <a:noFill/>
            <a:ln w="6350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ja-JP" altLang="en-US" sz="1200" b="1" dirty="0">
                  <a:latin typeface="UD デジタル 教科書体 NP-B" pitchFamily="18" charset="-128"/>
                  <a:ea typeface="UD デジタル 教科書体 NP-B" pitchFamily="18" charset="-128"/>
                  <a:cs typeface="ＭＳ Ｐゴシック" pitchFamily="50" charset="-128"/>
                </a:rPr>
                <a:t>　　　</a:t>
              </a:r>
              <a:r>
                <a:rPr kumimoji="1" lang="ja-JP" altLang="en-US" sz="1400" b="1" i="0" u="sng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ＭＳ Ｐゴシック" pitchFamily="50" charset="-128"/>
                </a:rPr>
                <a:t>か ら だ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ja-JP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ＭＳ Ｐゴシック" pitchFamily="50" charset="-128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ja-JP" altLang="en-US" sz="1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ＭＳ Ｐゴシック" pitchFamily="50" charset="-128"/>
                </a:rPr>
                <a:t>ねむれない、だるい、</a:t>
              </a:r>
              <a:endParaRPr kumimoji="1" lang="en-US" altLang="ja-JP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ＭＳ Ｐゴシック" pitchFamily="50" charset="-128"/>
              </a:endParaRP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ja-JP" altLang="en-US" sz="1200" b="1" i="0" u="none" strike="noStrike" cap="none" normalizeH="0" baseline="0" dirty="0">
                  <a:ln>
                    <a:noFill/>
                  </a:ln>
                  <a:effectLst/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ＭＳ Ｐゴシック" pitchFamily="50" charset="-128"/>
                </a:rPr>
                <a:t>頭がいたい、おなかが</a:t>
              </a:r>
              <a:endParaRPr kumimoji="1" lang="en-US" altLang="ja-JP" sz="1200" b="1" i="0" u="none" strike="noStrike" cap="none" normalizeH="0" baseline="0" dirty="0">
                <a:ln>
                  <a:noFill/>
                </a:ln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ＭＳ Ｐゴシック" pitchFamily="50" charset="-128"/>
              </a:endParaRP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ja-JP" altLang="en-US" sz="1200" b="1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ＭＳ Ｐゴシック" pitchFamily="50" charset="-128"/>
                </a:rPr>
                <a:t>いたい、食欲がない、</a:t>
              </a:r>
              <a:endParaRPr lang="en-US" altLang="ja-JP" sz="12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ＭＳ Ｐゴシック" pitchFamily="50" charset="-128"/>
              </a:endParaRP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ja-JP" altLang="en-US" sz="1200" b="1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ＭＳ Ｐゴシック" pitchFamily="50" charset="-128"/>
                </a:rPr>
                <a:t>ドキドキする、おねしょをする、すぐつかれる、</a:t>
              </a:r>
              <a:endParaRPr lang="en-US" altLang="ja-JP" sz="12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ＭＳ Ｐゴシック" pitchFamily="50" charset="-128"/>
              </a:endParaRP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ja-JP" altLang="en-US" sz="1200" b="1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ＭＳ Ｐゴシック" pitchFamily="50" charset="-128"/>
                </a:rPr>
                <a:t>くらくらする、など</a:t>
              </a:r>
              <a:endParaRPr lang="en-US" altLang="ja-JP" sz="12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ＭＳ Ｐゴシック" pitchFamily="50" charset="-128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ja-JP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ＭＳ ゴシック" pitchFamily="49" charset="-128"/>
                <a:ea typeface="ＭＳ ゴシック" pitchFamily="49" charset="-128"/>
                <a:cs typeface="ＭＳ Ｐゴシック" pitchFamily="50" charset="-128"/>
              </a:endParaRPr>
            </a:p>
          </p:txBody>
        </p:sp>
        <p:sp>
          <p:nvSpPr>
            <p:cNvPr id="28" name="テキスト ボックス 11"/>
            <p:cNvSpPr txBox="1">
              <a:spLocks noChangeArrowheads="1"/>
            </p:cNvSpPr>
            <p:nvPr/>
          </p:nvSpPr>
          <p:spPr bwMode="auto">
            <a:xfrm>
              <a:off x="2165003" y="5772518"/>
              <a:ext cx="2678359" cy="1591175"/>
            </a:xfrm>
            <a:prstGeom prst="rect">
              <a:avLst/>
            </a:prstGeom>
            <a:noFill/>
            <a:ln w="6350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ja-JP" altLang="en-US" sz="1400" b="1" i="0" u="sng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ＭＳ Ｐゴシック" pitchFamily="50" charset="-128"/>
                </a:rPr>
                <a:t>こ</a:t>
              </a:r>
              <a:r>
                <a:rPr kumimoji="1" lang="ja-JP" altLang="en-US" sz="1400" b="1" i="0" u="sng" strike="noStrike" cap="none" normalizeH="0" dirty="0">
                  <a:ln>
                    <a:noFill/>
                  </a:ln>
                  <a:solidFill>
                    <a:schemeClr val="tx1"/>
                  </a:solidFill>
                  <a:effectLst/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ＭＳ Ｐゴシック" pitchFamily="50" charset="-128"/>
                </a:rPr>
                <a:t> </a:t>
              </a:r>
              <a:r>
                <a:rPr kumimoji="1" lang="ja-JP" altLang="en-US" sz="1400" b="1" i="0" u="sng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ＭＳ Ｐゴシック" pitchFamily="50" charset="-128"/>
                </a:rPr>
                <a:t>こ ろ</a:t>
              </a:r>
              <a:endParaRPr kumimoji="1" lang="ja-JP" altLang="en-US" sz="12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ＭＳ Ｐゴシック" pitchFamily="50" charset="-128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ja-JP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ＭＳ Ｐゴシック" pitchFamily="50" charset="-128"/>
              </a:endParaRPr>
            </a:p>
            <a:p>
              <a:pPr lvl="0" fontAlgn="base">
                <a:spcBef>
                  <a:spcPct val="0"/>
                </a:spcBef>
                <a:spcAft>
                  <a:spcPct val="0"/>
                </a:spcAft>
              </a:pPr>
              <a:r>
                <a:rPr lang="ja-JP" altLang="en-US" sz="1200" b="1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ＭＳ Ｐゴシック" pitchFamily="50" charset="-128"/>
                </a:rPr>
                <a:t>心配になる、こわくなる、落ち込む、やる気がなくなる、悲しくなる、</a:t>
              </a:r>
              <a:endParaRPr lang="en-US" altLang="ja-JP" sz="12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ＭＳ Ｐゴシック" pitchFamily="50" charset="-128"/>
              </a:endParaRPr>
            </a:p>
            <a:p>
              <a:pPr lvl="0" fontAlgn="base">
                <a:spcBef>
                  <a:spcPct val="0"/>
                </a:spcBef>
                <a:spcAft>
                  <a:spcPct val="0"/>
                </a:spcAft>
              </a:pPr>
              <a:r>
                <a:rPr lang="ja-JP" altLang="en-US" sz="1200" b="1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ＭＳ Ｐゴシック" pitchFamily="50" charset="-128"/>
                </a:rPr>
                <a:t>ひとりぼっち感、大げさに感じる、ちょっとしたことが心配になる、</a:t>
              </a:r>
              <a:endParaRPr lang="en-US" altLang="ja-JP" sz="12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ＭＳ Ｐゴシック" pitchFamily="50" charset="-128"/>
              </a:endParaRPr>
            </a:p>
            <a:p>
              <a:pPr lvl="0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ja-JP" altLang="en-US" sz="1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ＭＳ Ｐゴシック" pitchFamily="50" charset="-128"/>
                </a:rPr>
                <a:t>　たいしたことないと考えてしまう、　</a:t>
              </a:r>
              <a:endParaRPr kumimoji="1" lang="en-US" altLang="ja-JP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ＭＳ Ｐゴシック" pitchFamily="50" charset="-128"/>
              </a:endParaRPr>
            </a:p>
            <a:p>
              <a:pPr lvl="0" fontAlgn="base">
                <a:spcBef>
                  <a:spcPct val="0"/>
                </a:spcBef>
                <a:spcAft>
                  <a:spcPct val="0"/>
                </a:spcAft>
              </a:pPr>
              <a:r>
                <a:rPr lang="ja-JP" altLang="en-US" sz="1200" b="1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ＭＳ Ｐゴシック" pitchFamily="50" charset="-128"/>
                </a:rPr>
                <a:t>　</a:t>
              </a:r>
              <a:r>
                <a:rPr kumimoji="1" lang="ja-JP" altLang="en-US" sz="1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ＭＳ Ｐゴシック" pitchFamily="50" charset="-128"/>
                </a:rPr>
                <a:t>イライラする、モヤモヤする、</a:t>
              </a:r>
              <a:endParaRPr kumimoji="1" lang="en-US" altLang="ja-JP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ＭＳ Ｐゴシック" pitchFamily="50" charset="-128"/>
              </a:endParaRPr>
            </a:p>
            <a:p>
              <a:pPr lvl="0" fontAlgn="base">
                <a:spcBef>
                  <a:spcPct val="0"/>
                </a:spcBef>
                <a:spcAft>
                  <a:spcPct val="0"/>
                </a:spcAft>
              </a:pPr>
              <a:r>
                <a:rPr lang="ja-JP" altLang="en-US" sz="1200" b="1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ＭＳ Ｐゴシック" pitchFamily="50" charset="-128"/>
                </a:rPr>
                <a:t>　　くよくよしてしまう、な</a:t>
              </a:r>
              <a:r>
                <a:rPr kumimoji="1" lang="ja-JP" altLang="en-US" sz="1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ＭＳ Ｐゴシック" pitchFamily="50" charset="-128"/>
                </a:rPr>
                <a:t>ど</a:t>
              </a:r>
              <a:r>
                <a:rPr kumimoji="1" lang="ja-JP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UD デジタル 教科書体 NP-B" pitchFamily="18" charset="-128"/>
                  <a:ea typeface="UD デジタル 教科書体 NP-B" pitchFamily="18" charset="-128"/>
                  <a:cs typeface="ＭＳ Ｐゴシック" pitchFamily="50" charset="-128"/>
                </a:rPr>
                <a:t>　　</a:t>
              </a:r>
              <a:endParaRPr kumimoji="1" lang="en-US" altLang="ja-JP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UD デジタル 教科書体 NP-B" pitchFamily="18" charset="-128"/>
                <a:ea typeface="UD デジタル 教科書体 NP-B" pitchFamily="18" charset="-128"/>
                <a:cs typeface="ＭＳ Ｐゴシック" pitchFamily="50" charset="-128"/>
              </a:endParaRPr>
            </a:p>
          </p:txBody>
        </p:sp>
        <p:sp>
          <p:nvSpPr>
            <p:cNvPr id="26" name="五角形 25"/>
            <p:cNvSpPr/>
            <p:nvPr/>
          </p:nvSpPr>
          <p:spPr>
            <a:xfrm rot="6773203">
              <a:off x="599981" y="3332405"/>
              <a:ext cx="2261718" cy="2218340"/>
            </a:xfrm>
            <a:prstGeom prst="pentagon">
              <a:avLst/>
            </a:prstGeom>
            <a:noFill/>
            <a:ln w="63500" cmpd="thickThin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" name="五角形 18"/>
            <p:cNvSpPr/>
            <p:nvPr/>
          </p:nvSpPr>
          <p:spPr>
            <a:xfrm rot="15007556">
              <a:off x="4204483" y="3677410"/>
              <a:ext cx="2189347" cy="2097636"/>
            </a:xfrm>
            <a:prstGeom prst="pentagon">
              <a:avLst/>
            </a:prstGeom>
            <a:noFill/>
            <a:ln w="63500" cmpd="thickThin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7" name="五角形 26"/>
            <p:cNvSpPr/>
            <p:nvPr/>
          </p:nvSpPr>
          <p:spPr>
            <a:xfrm>
              <a:off x="1896578" y="5491394"/>
              <a:ext cx="3323813" cy="2036773"/>
            </a:xfrm>
            <a:prstGeom prst="pentagon">
              <a:avLst/>
            </a:prstGeom>
            <a:noFill/>
            <a:ln w="63500" cmpd="thickThin">
              <a:solidFill>
                <a:srgbClr val="00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270" name="テキスト ボックス 35"/>
            <p:cNvSpPr txBox="1">
              <a:spLocks noChangeArrowheads="1"/>
            </p:cNvSpPr>
            <p:nvPr/>
          </p:nvSpPr>
          <p:spPr bwMode="auto">
            <a:xfrm>
              <a:off x="2632159" y="4620110"/>
              <a:ext cx="1836204" cy="648072"/>
            </a:xfrm>
            <a:prstGeom prst="rect">
              <a:avLst/>
            </a:prstGeom>
            <a:noFill/>
            <a:ln w="6350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ja-JP" altLang="en-US" sz="1400" b="1" i="0" u="none" strike="noStrike" cap="none" normalizeH="0" baseline="0" dirty="0">
                  <a:ln>
                    <a:noFill/>
                  </a:ln>
                  <a:solidFill>
                    <a:srgbClr val="4D1C1B"/>
                  </a:solidFill>
                  <a:effectLst/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ＭＳ Ｐゴシック" pitchFamily="50" charset="-128"/>
                </a:rPr>
                <a:t>新型コロナウイルスの</a:t>
              </a:r>
              <a:endParaRPr kumimoji="1" lang="en-US" altLang="ja-JP" sz="1400" b="1" i="0" u="none" strike="noStrike" cap="none" normalizeH="0" baseline="0" dirty="0">
                <a:ln>
                  <a:noFill/>
                </a:ln>
                <a:solidFill>
                  <a:srgbClr val="4D1C1B"/>
                </a:solidFill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ＭＳ Ｐゴシック" pitchFamily="50" charset="-128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ja-JP" altLang="en-US" sz="1400" b="1" i="0" u="none" strike="noStrike" cap="none" normalizeH="0" baseline="0" dirty="0">
                  <a:ln>
                    <a:noFill/>
                  </a:ln>
                  <a:solidFill>
                    <a:srgbClr val="4D1C1B"/>
                  </a:solidFill>
                  <a:effectLst/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ＭＳ Ｐゴシック" pitchFamily="50" charset="-128"/>
                </a:rPr>
                <a:t>流行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ja-JP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ＭＳ Ｐゴシック" pitchFamily="50" charset="-128"/>
                <a:cs typeface="ＭＳ Ｐゴシック" pitchFamily="50" charset="-128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71" name="Rectangle 35"/>
          <p:cNvSpPr>
            <a:spLocks noChangeArrowheads="1"/>
          </p:cNvSpPr>
          <p:nvPr/>
        </p:nvSpPr>
        <p:spPr bwMode="auto">
          <a:xfrm>
            <a:off x="515382" y="169986"/>
            <a:ext cx="5711820" cy="87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397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ja-JP" sz="1200" b="1" i="0" u="none" strike="noStrike" cap="none" normalizeH="0" baseline="0" dirty="0">
                <a:ln>
                  <a:noFill/>
                </a:ln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itchFamily="18" charset="0"/>
              </a:rPr>
              <a:t>では、どうすればよいのでしょう？</a:t>
            </a:r>
            <a:endParaRPr kumimoji="1" lang="en-US" altLang="ja-JP" sz="1200" b="1" i="0" u="none" strike="noStrike" cap="none" normalizeH="0" baseline="0" dirty="0">
              <a:ln>
                <a:noFill/>
              </a:ln>
              <a:effectLst/>
              <a:latin typeface="HG丸ｺﾞｼｯｸM-PRO" panose="020F0600000000000000" pitchFamily="50" charset="-128"/>
              <a:ea typeface="HG丸ｺﾞｼｯｸM-PRO" panose="020F0600000000000000" pitchFamily="50" charset="-128"/>
              <a:cs typeface="Times New Roman" pitchFamily="18" charset="0"/>
            </a:endParaRPr>
          </a:p>
          <a:p>
            <a:pPr marL="0" marR="0" lvl="0" indent="1397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altLang="ja-JP" sz="1100" b="1" i="0" u="none" strike="noStrike" cap="none" normalizeH="0" baseline="0" dirty="0">
              <a:ln>
                <a:noFill/>
              </a:ln>
              <a:effectLst/>
              <a:latin typeface="HG丸ｺﾞｼｯｸM-PRO" panose="020F0600000000000000" pitchFamily="50" charset="-128"/>
              <a:ea typeface="HG丸ｺﾞｼｯｸM-PRO" panose="020F0600000000000000" pitchFamily="50" charset="-128"/>
              <a:cs typeface="Times New Roman" pitchFamily="18" charset="0"/>
            </a:endParaRPr>
          </a:p>
          <a:p>
            <a:pPr marL="0" marR="0" lvl="0" indent="1397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ja-JP" altLang="en-US" sz="1400" b="1" i="0" u="none" strike="noStrike" cap="none" normalizeH="0" baseline="0" dirty="0">
                <a:ln>
                  <a:noFill/>
                </a:ln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itchFamily="18" charset="0"/>
              </a:rPr>
              <a:t>ウィルス</a:t>
            </a:r>
            <a:r>
              <a:rPr kumimoji="1" lang="ja-JP" altLang="en-US" sz="1400" b="1" i="0" u="none" strike="noStrike" cap="none" normalizeH="0" baseline="0" dirty="0" err="1">
                <a:ln>
                  <a:noFill/>
                </a:ln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itchFamily="18" charset="0"/>
              </a:rPr>
              <a:t>たい</a:t>
            </a:r>
            <a:r>
              <a:rPr kumimoji="1" lang="ja-JP" altLang="en-US" sz="1400" b="1" i="0" u="none" strike="noStrike" cap="none" normalizeH="0" baseline="0" dirty="0">
                <a:ln>
                  <a:noFill/>
                </a:ln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itchFamily="18" charset="0"/>
              </a:rPr>
              <a:t>さく　</a:t>
            </a:r>
            <a:r>
              <a:rPr kumimoji="1" lang="ja-JP" altLang="en-US" sz="1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itchFamily="18" charset="0"/>
              </a:rPr>
              <a:t>➡</a:t>
            </a:r>
            <a:r>
              <a:rPr kumimoji="1" lang="ja-JP" altLang="en-US" sz="1400" b="1" i="0" u="none" strike="noStrike" cap="none" normalizeH="0" baseline="0" dirty="0">
                <a:ln>
                  <a:noFill/>
                </a:ln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itchFamily="18" charset="0"/>
              </a:rPr>
              <a:t>　　</a:t>
            </a:r>
            <a:r>
              <a:rPr lang="ja-JP" altLang="en-US" sz="14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itchFamily="18" charset="0"/>
              </a:rPr>
              <a:t>①てをあらおう！　②いえですごそう！</a:t>
            </a:r>
            <a:endParaRPr lang="en-US" altLang="ja-JP" sz="1400" b="1" dirty="0">
              <a:latin typeface="HG丸ｺﾞｼｯｸM-PRO" panose="020F0600000000000000" pitchFamily="50" charset="-128"/>
              <a:ea typeface="HG丸ｺﾞｼｯｸM-PRO" panose="020F0600000000000000" pitchFamily="50" charset="-128"/>
              <a:cs typeface="Times New Roman" pitchFamily="18" charset="0"/>
            </a:endParaRPr>
          </a:p>
          <a:p>
            <a:pPr marL="0" marR="0" lvl="0" indent="1397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ja-JP" altLang="en-US" sz="1400" b="1" i="0" u="none" strike="noStrike" cap="none" normalizeH="0" baseline="0" dirty="0">
                <a:ln>
                  <a:noFill/>
                </a:ln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itchFamily="18" charset="0"/>
              </a:rPr>
              <a:t>ストレス</a:t>
            </a:r>
            <a:r>
              <a:rPr kumimoji="1" lang="ja-JP" altLang="en-US" sz="1400" b="1" i="0" u="none" strike="noStrike" cap="none" normalizeH="0" baseline="0" dirty="0" err="1">
                <a:ln>
                  <a:noFill/>
                </a:ln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itchFamily="18" charset="0"/>
              </a:rPr>
              <a:t>たい</a:t>
            </a:r>
            <a:r>
              <a:rPr kumimoji="1" lang="ja-JP" altLang="en-US" sz="1400" b="1" i="0" u="none" strike="noStrike" cap="none" normalizeH="0" baseline="0" dirty="0">
                <a:ln>
                  <a:noFill/>
                </a:ln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itchFamily="18" charset="0"/>
              </a:rPr>
              <a:t>さく</a:t>
            </a:r>
            <a:endParaRPr kumimoji="1" lang="en-US" altLang="ja-JP" sz="1400" b="1" i="0" u="none" strike="noStrike" cap="none" normalizeH="0" baseline="0" dirty="0">
              <a:ln>
                <a:noFill/>
              </a:ln>
              <a:effectLst/>
              <a:latin typeface="HG丸ｺﾞｼｯｸM-PRO" panose="020F0600000000000000" pitchFamily="50" charset="-128"/>
              <a:ea typeface="HG丸ｺﾞｼｯｸM-PRO" panose="020F0600000000000000" pitchFamily="50" charset="-128"/>
              <a:cs typeface="Times New Roman" pitchFamily="18" charset="0"/>
            </a:endParaRPr>
          </a:p>
        </p:txBody>
      </p:sp>
      <p:sp>
        <p:nvSpPr>
          <p:cNvPr id="14372" name="角丸四角形 62"/>
          <p:cNvSpPr>
            <a:spLocks noChangeArrowheads="1"/>
          </p:cNvSpPr>
          <p:nvPr/>
        </p:nvSpPr>
        <p:spPr bwMode="auto">
          <a:xfrm>
            <a:off x="220390" y="2396716"/>
            <a:ext cx="2171700" cy="1479600"/>
          </a:xfrm>
          <a:prstGeom prst="roundRect">
            <a:avLst>
              <a:gd name="adj" fmla="val 16667"/>
            </a:avLst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ja-JP" altLang="en-US" sz="1100" b="1" i="0" u="sng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ＭＳ Ｐゴシック" pitchFamily="50" charset="-128"/>
              </a:rPr>
              <a:t>生活を整える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1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HG丸ｺﾞｼｯｸM-PRO" panose="020F0600000000000000" pitchFamily="50" charset="-128"/>
              <a:ea typeface="HG丸ｺﾞｼｯｸM-PRO" panose="020F0600000000000000" pitchFamily="50" charset="-128"/>
              <a:cs typeface="ＭＳ Ｐゴシック" pitchFamily="50" charset="-128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ja-JP" altLang="en-US" sz="1100" b="1" i="0" u="none" strike="noStrike" cap="none" normalizeH="0" baseline="0" dirty="0">
                <a:ln>
                  <a:noFill/>
                </a:ln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ＭＳ Ｐゴシック" pitchFamily="50" charset="-128"/>
              </a:rPr>
              <a:t>いつもどおりに、寝る・起きる・食</a:t>
            </a:r>
            <a:r>
              <a:rPr kumimoji="1" lang="ja-JP" altLang="en-US" sz="1100" b="1" i="0" u="none" strike="noStrike" cap="none" normalizeH="0" baseline="0" dirty="0" err="1">
                <a:ln>
                  <a:noFill/>
                </a:ln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ＭＳ Ｐゴシック" pitchFamily="50" charset="-128"/>
              </a:rPr>
              <a:t>ベ</a:t>
            </a:r>
            <a:r>
              <a:rPr kumimoji="1" lang="ja-JP" altLang="en-US" sz="1100" b="1" i="0" u="none" strike="noStrike" cap="none" normalizeH="0" baseline="0" dirty="0">
                <a:ln>
                  <a:noFill/>
                </a:ln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ＭＳ Ｐゴシック" pitchFamily="50" charset="-128"/>
              </a:rPr>
              <a:t>る・運動・学習する。自分のリズムや、ペースですごす。やりたかったことにチャレンジ。</a:t>
            </a:r>
            <a:endParaRPr kumimoji="1" lang="en-US" altLang="ja-JP" sz="1100" b="1" i="0" u="none" strike="noStrike" cap="none" normalizeH="0" baseline="0" dirty="0">
              <a:ln>
                <a:noFill/>
              </a:ln>
              <a:effectLst/>
              <a:latin typeface="HG丸ｺﾞｼｯｸM-PRO" panose="020F0600000000000000" pitchFamily="50" charset="-128"/>
              <a:ea typeface="HG丸ｺﾞｼｯｸM-PRO" panose="020F0600000000000000" pitchFamily="50" charset="-128"/>
              <a:cs typeface="ＭＳ Ｐゴシック" pitchFamily="50" charset="-128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ja-JP" altLang="en-US" sz="1100" b="1" i="0" u="none" strike="noStrike" cap="none" normalizeH="0" baseline="0" dirty="0">
                <a:ln>
                  <a:noFill/>
                </a:ln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ＭＳ Ｐゴシック" pitchFamily="50" charset="-128"/>
              </a:rPr>
              <a:t>でも無理はしない！　　</a:t>
            </a:r>
            <a:r>
              <a:rPr kumimoji="1" lang="ja-JP" altLang="en-US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ＭＳ Ｐゴシック" pitchFamily="50" charset="-128"/>
              </a:rPr>
              <a:t>　　　　　　</a:t>
            </a:r>
            <a:endParaRPr kumimoji="1" lang="ja-JP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HG丸ｺﾞｼｯｸM-PRO" panose="020F0600000000000000" pitchFamily="50" charset="-128"/>
              <a:ea typeface="HG丸ｺﾞｼｯｸM-PRO" panose="020F0600000000000000" pitchFamily="50" charset="-128"/>
              <a:cs typeface="ＭＳ Ｐゴシック" pitchFamily="50" charset="-128"/>
            </a:endParaRPr>
          </a:p>
        </p:txBody>
      </p:sp>
      <p:sp>
        <p:nvSpPr>
          <p:cNvPr id="14373" name="角丸四角形 63"/>
          <p:cNvSpPr>
            <a:spLocks noChangeArrowheads="1"/>
          </p:cNvSpPr>
          <p:nvPr/>
        </p:nvSpPr>
        <p:spPr bwMode="auto">
          <a:xfrm>
            <a:off x="2408237" y="2396716"/>
            <a:ext cx="2041525" cy="1479600"/>
          </a:xfrm>
          <a:prstGeom prst="roundRect">
            <a:avLst>
              <a:gd name="adj" fmla="val 16667"/>
            </a:avLst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ja-JP" altLang="en-US" sz="1100" b="1" i="0" u="sng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ＭＳ Ｐゴシック" pitchFamily="50" charset="-128"/>
              </a:rPr>
              <a:t>リラックス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1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HG丸ｺﾞｼｯｸM-PRO" panose="020F0600000000000000" pitchFamily="50" charset="-128"/>
              <a:ea typeface="HG丸ｺﾞｼｯｸM-PRO" panose="020F0600000000000000" pitchFamily="50" charset="-128"/>
              <a:cs typeface="ＭＳ Ｐゴシック" pitchFamily="50" charset="-128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ja-JP" altLang="en-US" sz="1100" b="1" dirty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ＭＳ Ｐゴシック" pitchFamily="50" charset="-128"/>
              </a:rPr>
              <a:t>深呼吸や</a:t>
            </a:r>
            <a:r>
              <a:rPr kumimoji="1" lang="ja-JP" altLang="en-US" sz="11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ＭＳ Ｐゴシック" pitchFamily="50" charset="-128"/>
              </a:rPr>
              <a:t>ストレッチ、あたたかいお茶を飲む、好きな音楽を</a:t>
            </a:r>
            <a:r>
              <a:rPr kumimoji="1" lang="ja-JP" altLang="en-US" sz="1100" b="1" i="0" u="none" strike="noStrike" cap="none" normalizeH="0" baseline="0" dirty="0">
                <a:ln>
                  <a:noFill/>
                </a:ln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ＭＳ Ｐゴシック" pitchFamily="50" charset="-128"/>
              </a:rPr>
              <a:t>きいたり本をよむ、絵をかく、自分の好きなこと</a:t>
            </a:r>
            <a:r>
              <a:rPr kumimoji="1" lang="ja-JP" altLang="en-US" sz="11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ＭＳ Ｐゴシック" pitchFamily="50" charset="-128"/>
              </a:rPr>
              <a:t>をしてみる。</a:t>
            </a:r>
            <a:endParaRPr kumimoji="1" lang="ja-JP" sz="11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HG丸ｺﾞｼｯｸM-PRO" panose="020F0600000000000000" pitchFamily="50" charset="-128"/>
              <a:ea typeface="HG丸ｺﾞｼｯｸM-PRO" panose="020F0600000000000000" pitchFamily="50" charset="-128"/>
              <a:cs typeface="ＭＳ Ｐゴシック" pitchFamily="50" charset="-128"/>
            </a:endParaRPr>
          </a:p>
        </p:txBody>
      </p:sp>
      <p:sp>
        <p:nvSpPr>
          <p:cNvPr id="14374" name="角丸四角形 64"/>
          <p:cNvSpPr>
            <a:spLocks noChangeArrowheads="1"/>
          </p:cNvSpPr>
          <p:nvPr/>
        </p:nvSpPr>
        <p:spPr bwMode="auto">
          <a:xfrm>
            <a:off x="4462797" y="2396716"/>
            <a:ext cx="2305050" cy="1479550"/>
          </a:xfrm>
          <a:prstGeom prst="roundRect">
            <a:avLst>
              <a:gd name="adj" fmla="val 16667"/>
            </a:avLst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ja-JP" altLang="en-US" sz="1100" b="1" i="0" u="sng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ＭＳ Ｐゴシック" pitchFamily="50" charset="-128"/>
              </a:rPr>
              <a:t>コミュニケーション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1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HG丸ｺﾞｼｯｸM-PRO" panose="020F0600000000000000" pitchFamily="50" charset="-128"/>
              <a:ea typeface="HG丸ｺﾞｼｯｸM-PRO" panose="020F0600000000000000" pitchFamily="50" charset="-128"/>
              <a:cs typeface="ＭＳ Ｐゴシック" pitchFamily="50" charset="-128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ja-JP" altLang="en-US" sz="11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ＭＳ Ｐゴシック" pitchFamily="50" charset="-128"/>
              </a:rPr>
              <a:t>家族や友だちなどとおしゃべり。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1" lang="ja-JP" altLang="en-US" sz="11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ＭＳ Ｐゴシック" pitchFamily="50" charset="-128"/>
              </a:rPr>
              <a:t>気になることや困ったことがあれば、学校や身近な人</a:t>
            </a:r>
            <a:r>
              <a:rPr lang="ja-JP" altLang="en-US" sz="1100" b="1" dirty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ＭＳ Ｐゴシック" pitchFamily="50" charset="-128"/>
              </a:rPr>
              <a:t>、電話などで</a:t>
            </a:r>
            <a:r>
              <a:rPr kumimoji="1" lang="ja-JP" altLang="en-US" sz="11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ＭＳ Ｐゴシック" pitchFamily="50" charset="-128"/>
              </a:rPr>
              <a:t>きいてみる。</a:t>
            </a:r>
            <a:r>
              <a:rPr kumimoji="1" lang="ja-JP" altLang="en-US" sz="1100" b="1" i="0" u="none" strike="noStrike" cap="none" normalizeH="0" baseline="0" dirty="0">
                <a:ln>
                  <a:noFill/>
                </a:ln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ＭＳ Ｐゴシック" pitchFamily="50" charset="-128"/>
              </a:rPr>
              <a:t>（</a:t>
            </a:r>
            <a:r>
              <a:rPr lang="ja-JP" altLang="en-US" sz="11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ＭＳ Ｐゴシック" pitchFamily="50" charset="-128"/>
              </a:rPr>
              <a:t>下に番号があります）</a:t>
            </a:r>
            <a:endParaRPr kumimoji="1" lang="ja-JP" sz="1100" b="1" i="0" u="none" strike="noStrike" cap="none" normalizeH="0" baseline="0" dirty="0">
              <a:ln>
                <a:noFill/>
              </a:ln>
              <a:effectLst/>
              <a:latin typeface="HG丸ｺﾞｼｯｸM-PRO" panose="020F0600000000000000" pitchFamily="50" charset="-128"/>
              <a:ea typeface="HG丸ｺﾞｼｯｸM-PRO" panose="020F0600000000000000" pitchFamily="50" charset="-128"/>
              <a:cs typeface="ＭＳ Ｐゴシック" pitchFamily="50" charset="-128"/>
            </a:endParaRPr>
          </a:p>
        </p:txBody>
      </p:sp>
      <p:sp>
        <p:nvSpPr>
          <p:cNvPr id="14375" name="Rectangle 39"/>
          <p:cNvSpPr>
            <a:spLocks noChangeArrowheads="1"/>
          </p:cNvSpPr>
          <p:nvPr/>
        </p:nvSpPr>
        <p:spPr bwMode="auto">
          <a:xfrm>
            <a:off x="405944" y="5977080"/>
            <a:ext cx="590114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397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ja-JP" sz="1200" b="1" i="0" u="none" strike="noStrike" cap="none" normalizeH="0" baseline="0" dirty="0">
                <a:ln>
                  <a:noFill/>
                </a:ln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itchFamily="18" charset="0"/>
              </a:rPr>
              <a:t>一日も早く</a:t>
            </a:r>
            <a:r>
              <a:rPr kumimoji="1" lang="ja-JP" altLang="en-US" sz="1200" b="1" i="0" u="none" strike="noStrike" cap="none" normalizeH="0" baseline="0" dirty="0">
                <a:ln>
                  <a:noFill/>
                </a:ln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itchFamily="18" charset="0"/>
              </a:rPr>
              <a:t>みな</a:t>
            </a:r>
            <a:r>
              <a:rPr kumimoji="1" lang="ja-JP" sz="1200" b="1" i="0" u="none" strike="noStrike" cap="none" normalizeH="0" baseline="0" dirty="0">
                <a:ln>
                  <a:noFill/>
                </a:ln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itchFamily="18" charset="0"/>
              </a:rPr>
              <a:t>さんが学校に登校できる日が来ることを願っています。</a:t>
            </a:r>
            <a:endParaRPr kumimoji="1" lang="en-US" altLang="ja-JP" sz="1200" b="1" i="0" u="none" strike="noStrike" cap="none" normalizeH="0" baseline="0" dirty="0">
              <a:ln>
                <a:noFill/>
              </a:ln>
              <a:effectLst/>
              <a:latin typeface="HG丸ｺﾞｼｯｸM-PRO" panose="020F0600000000000000" pitchFamily="50" charset="-128"/>
              <a:ea typeface="HG丸ｺﾞｼｯｸM-PRO" panose="020F0600000000000000" pitchFamily="50" charset="-128"/>
              <a:cs typeface="Times New Roman" pitchFamily="18" charset="0"/>
            </a:endParaRPr>
          </a:p>
          <a:p>
            <a:pPr marL="0" marR="0" lvl="0" indent="1397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ja-JP" sz="1200" b="1" i="0" u="none" strike="noStrike" cap="none" normalizeH="0" baseline="0" dirty="0">
                <a:ln>
                  <a:noFill/>
                </a:ln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itchFamily="18" charset="0"/>
              </a:rPr>
              <a:t>悩みや不安ごとがあれば、学校に相談してくださいね。</a:t>
            </a:r>
            <a:endParaRPr kumimoji="1" lang="en-US" altLang="ja-JP" sz="1200" b="1" i="0" u="none" strike="noStrike" cap="none" normalizeH="0" baseline="0" dirty="0">
              <a:ln>
                <a:noFill/>
              </a:ln>
              <a:effectLst/>
              <a:latin typeface="HG丸ｺﾞｼｯｸM-PRO" panose="020F0600000000000000" pitchFamily="50" charset="-128"/>
              <a:ea typeface="HG丸ｺﾞｼｯｸM-PRO" panose="020F0600000000000000" pitchFamily="50" charset="-128"/>
              <a:cs typeface="Times New Roman" pitchFamily="18" charset="0"/>
            </a:endParaRPr>
          </a:p>
          <a:p>
            <a:pPr marL="0" marR="0" lvl="0" indent="1397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ja-JP" sz="1200" b="1" i="0" u="none" strike="noStrike" cap="none" normalizeH="0" baseline="0" dirty="0">
                <a:ln>
                  <a:noFill/>
                </a:ln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itchFamily="18" charset="0"/>
              </a:rPr>
              <a:t>また、次のよう</a:t>
            </a:r>
            <a:r>
              <a:rPr kumimoji="1" lang="ja-JP" altLang="en-US" sz="1200" b="1" i="0" u="none" strike="noStrike" cap="none" normalizeH="0" baseline="0" dirty="0">
                <a:ln>
                  <a:noFill/>
                </a:ln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itchFamily="18" charset="0"/>
              </a:rPr>
              <a:t>に学校やほかの</a:t>
            </a:r>
            <a:r>
              <a:rPr kumimoji="1" lang="ja-JP" sz="1200" b="1" i="0" u="none" strike="noStrike" cap="none" normalizeH="0" baseline="0" dirty="0">
                <a:ln>
                  <a:noFill/>
                </a:ln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itchFamily="18" charset="0"/>
              </a:rPr>
              <a:t>相談窓口もありますので是非、活用してください。</a:t>
            </a:r>
            <a:endParaRPr kumimoji="1" lang="ja-JP" sz="1200" b="1" i="0" u="none" strike="noStrike" cap="none" normalizeH="0" baseline="0" dirty="0">
              <a:ln>
                <a:noFill/>
              </a:ln>
              <a:effectLst/>
              <a:latin typeface="HG丸ｺﾞｼｯｸM-PRO" panose="020F0600000000000000" pitchFamily="50" charset="-128"/>
              <a:ea typeface="HG丸ｺﾞｼｯｸM-PRO" panose="020F0600000000000000" pitchFamily="50" charset="-128"/>
              <a:cs typeface="ＭＳ Ｐゴシック" pitchFamily="50" charset="-128"/>
            </a:endParaRPr>
          </a:p>
        </p:txBody>
      </p:sp>
      <p:sp>
        <p:nvSpPr>
          <p:cNvPr id="14376" name="テキスト ボックス 2"/>
          <p:cNvSpPr txBox="1">
            <a:spLocks noChangeArrowheads="1"/>
          </p:cNvSpPr>
          <p:nvPr/>
        </p:nvSpPr>
        <p:spPr bwMode="auto">
          <a:xfrm>
            <a:off x="515382" y="6696141"/>
            <a:ext cx="6006008" cy="3061320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bevel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ja-JP" altLang="en-US" sz="14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ＭＳ Ｐゴシック" pitchFamily="50" charset="-128"/>
              </a:rPr>
              <a:t>●学校の電話番号：</a:t>
            </a:r>
            <a:r>
              <a:rPr lang="ja-JP" altLang="en-US" sz="1400" b="1" dirty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ＭＳ Ｐゴシック" pitchFamily="50" charset="-128"/>
              </a:rPr>
              <a:t>○○○ー○○○○</a:t>
            </a:r>
            <a:endParaRPr lang="en-US" altLang="ja-JP" sz="1400" b="1" dirty="0">
              <a:solidFill>
                <a:srgbClr val="FF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ＭＳ Ｐゴシック" pitchFamily="50" charset="-128"/>
            </a:endParaRPr>
          </a:p>
          <a:p>
            <a:pPr marL="0" marR="0" lvl="0" indent="0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ja-JP" altLang="en-US" sz="1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ＭＳ Ｐゴシック" pitchFamily="50" charset="-128"/>
              </a:rPr>
              <a:t>　</a:t>
            </a:r>
            <a:r>
              <a:rPr kumimoji="1" lang="ja-JP" altLang="en-US" sz="1400" b="1" i="0" u="none" strike="noStrike" cap="none" normalizeH="0" baseline="0" dirty="0">
                <a:ln>
                  <a:noFill/>
                </a:ln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ＭＳ Ｐゴシック" pitchFamily="50" charset="-128"/>
              </a:rPr>
              <a:t>担任や保健室の先生など、自分が話しやすい人に連絡しましょう。</a:t>
            </a:r>
            <a:endParaRPr kumimoji="1" lang="en-US" altLang="ja-JP" sz="1400" b="1" i="0" u="none" strike="noStrike" cap="none" normalizeH="0" baseline="0" dirty="0">
              <a:ln>
                <a:noFill/>
              </a:ln>
              <a:effectLst/>
              <a:latin typeface="HG丸ｺﾞｼｯｸM-PRO" panose="020F0600000000000000" pitchFamily="50" charset="-128"/>
              <a:ea typeface="HG丸ｺﾞｼｯｸM-PRO" panose="020F0600000000000000" pitchFamily="50" charset="-128"/>
              <a:cs typeface="ＭＳ Ｐゴシック" pitchFamily="50" charset="-128"/>
            </a:endParaRPr>
          </a:p>
          <a:p>
            <a:pPr lv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endParaRPr lang="en-US" altLang="ja-JP" sz="1100" b="1" dirty="0">
              <a:latin typeface="HG丸ｺﾞｼｯｸM-PRO" panose="020F0600000000000000" pitchFamily="50" charset="-128"/>
              <a:ea typeface="HG丸ｺﾞｼｯｸM-PRO" panose="020F0600000000000000" pitchFamily="50" charset="-128"/>
              <a:cs typeface="ＭＳ Ｐゴシック" pitchFamily="50" charset="-128"/>
            </a:endParaRPr>
          </a:p>
          <a:p>
            <a:pPr lv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ja-JP" altLang="en-US" sz="11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ＭＳ Ｐゴシック" pitchFamily="50" charset="-128"/>
              </a:rPr>
              <a:t>●大阪市こども相談センター電話教育相談</a:t>
            </a:r>
          </a:p>
          <a:p>
            <a:pPr lv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ja-JP" altLang="en-US" sz="11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ＭＳ Ｐゴシック" pitchFamily="50" charset="-128"/>
              </a:rPr>
              <a:t>　こども専用　０６</a:t>
            </a:r>
            <a:r>
              <a:rPr lang="en-US" altLang="ja-JP" sz="11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ＭＳ Ｐゴシック" pitchFamily="50" charset="-128"/>
              </a:rPr>
              <a:t>-</a:t>
            </a:r>
            <a:r>
              <a:rPr lang="ja-JP" altLang="en-US" sz="11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ＭＳ Ｐゴシック" pitchFamily="50" charset="-128"/>
              </a:rPr>
              <a:t>４３０１</a:t>
            </a:r>
            <a:r>
              <a:rPr lang="en-US" altLang="ja-JP" sz="11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ＭＳ Ｐゴシック" pitchFamily="50" charset="-128"/>
              </a:rPr>
              <a:t>-</a:t>
            </a:r>
            <a:r>
              <a:rPr lang="ja-JP" altLang="en-US" sz="11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ＭＳ Ｐゴシック" pitchFamily="50" charset="-128"/>
              </a:rPr>
              <a:t>３１４０</a:t>
            </a:r>
          </a:p>
          <a:p>
            <a:pPr lv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ja-JP" altLang="en-US" sz="11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ＭＳ Ｐゴシック" pitchFamily="50" charset="-128"/>
              </a:rPr>
              <a:t>　保護者専用　０６</a:t>
            </a:r>
            <a:r>
              <a:rPr lang="en-US" altLang="ja-JP" sz="11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ＭＳ Ｐゴシック" pitchFamily="50" charset="-128"/>
              </a:rPr>
              <a:t>-</a:t>
            </a:r>
            <a:r>
              <a:rPr lang="ja-JP" altLang="en-US" sz="11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ＭＳ Ｐゴシック" pitchFamily="50" charset="-128"/>
              </a:rPr>
              <a:t>４３０１</a:t>
            </a:r>
            <a:r>
              <a:rPr lang="en-US" altLang="ja-JP" sz="11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ＭＳ Ｐゴシック" pitchFamily="50" charset="-128"/>
              </a:rPr>
              <a:t>-</a:t>
            </a:r>
            <a:r>
              <a:rPr lang="ja-JP" altLang="en-US" sz="11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ＭＳ Ｐゴシック" pitchFamily="50" charset="-128"/>
              </a:rPr>
              <a:t>３１４１</a:t>
            </a:r>
          </a:p>
          <a:p>
            <a:pPr lv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ja-JP" altLang="en-US" sz="11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ＭＳ Ｐゴシック" pitchFamily="50" charset="-128"/>
              </a:rPr>
              <a:t>　月曜日～金曜日　午前９</a:t>
            </a:r>
            <a:r>
              <a:rPr lang="en-US" altLang="ja-JP" sz="11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ＭＳ Ｐゴシック" pitchFamily="50" charset="-128"/>
              </a:rPr>
              <a:t>:</a:t>
            </a:r>
            <a:r>
              <a:rPr lang="ja-JP" altLang="en-US" sz="11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ＭＳ Ｐゴシック" pitchFamily="50" charset="-128"/>
              </a:rPr>
              <a:t>００～午後７</a:t>
            </a:r>
            <a:r>
              <a:rPr lang="en-US" altLang="ja-JP" sz="11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ＭＳ Ｐゴシック" pitchFamily="50" charset="-128"/>
              </a:rPr>
              <a:t>:</a:t>
            </a:r>
            <a:r>
              <a:rPr lang="ja-JP" altLang="en-US" sz="11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ＭＳ Ｐゴシック" pitchFamily="50" charset="-128"/>
              </a:rPr>
              <a:t>００（祝日・年末年始は休みです）</a:t>
            </a:r>
            <a:endParaRPr lang="en-US" altLang="ja-JP" sz="1100" b="1" dirty="0">
              <a:latin typeface="HG丸ｺﾞｼｯｸM-PRO" panose="020F0600000000000000" pitchFamily="50" charset="-128"/>
              <a:ea typeface="HG丸ｺﾞｼｯｸM-PRO" panose="020F0600000000000000" pitchFamily="50" charset="-128"/>
              <a:cs typeface="ＭＳ Ｐゴシック" pitchFamily="50" charset="-128"/>
            </a:endParaRPr>
          </a:p>
          <a:p>
            <a:pPr lv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endParaRPr lang="en-US" altLang="ja-JP" sz="1100" b="1" dirty="0">
              <a:latin typeface="HG丸ｺﾞｼｯｸM-PRO" panose="020F0600000000000000" pitchFamily="50" charset="-128"/>
              <a:ea typeface="HG丸ｺﾞｼｯｸM-PRO" panose="020F0600000000000000" pitchFamily="50" charset="-128"/>
              <a:cs typeface="ＭＳ Ｐゴシック" pitchFamily="50" charset="-128"/>
            </a:endParaRPr>
          </a:p>
          <a:p>
            <a:pPr lv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ja-JP" altLang="en-US" sz="11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ＭＳ Ｐゴシック" pitchFamily="50" charset="-128"/>
              </a:rPr>
              <a:t>●</a:t>
            </a:r>
            <a:r>
              <a:rPr lang="en-US" altLang="ja-JP" sz="11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ＭＳ Ｐゴシック" pitchFamily="50" charset="-128"/>
              </a:rPr>
              <a:t>24</a:t>
            </a:r>
            <a:r>
              <a:rPr lang="ja-JP" altLang="en-US" sz="11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ＭＳ Ｐゴシック" pitchFamily="50" charset="-128"/>
              </a:rPr>
              <a:t>時間子どもＳＯＳダイヤル（無料）　　</a:t>
            </a:r>
            <a:r>
              <a:rPr lang="en-US" altLang="ja-JP" sz="11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ＭＳ Ｐゴシック" pitchFamily="50" charset="-128"/>
              </a:rPr>
              <a:t>24</a:t>
            </a:r>
            <a:r>
              <a:rPr lang="ja-JP" altLang="en-US" sz="11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ＭＳ Ｐゴシック" pitchFamily="50" charset="-128"/>
              </a:rPr>
              <a:t>時間対応の電話相談窓口です</a:t>
            </a:r>
          </a:p>
          <a:p>
            <a:pPr lv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ja-JP" altLang="en-US" sz="11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ＭＳ Ｐゴシック" pitchFamily="50" charset="-128"/>
              </a:rPr>
              <a:t>　０１２０</a:t>
            </a:r>
            <a:r>
              <a:rPr lang="en-US" altLang="ja-JP" sz="11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ＭＳ Ｐゴシック" pitchFamily="50" charset="-128"/>
              </a:rPr>
              <a:t>-0-</a:t>
            </a:r>
            <a:r>
              <a:rPr lang="ja-JP" altLang="en-US" sz="11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ＭＳ Ｐゴシック" pitchFamily="50" charset="-128"/>
              </a:rPr>
              <a:t>７８３１０（一部のＩＰ電話からはつながりません）</a:t>
            </a:r>
          </a:p>
          <a:p>
            <a:pPr lv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endParaRPr lang="en-US" altLang="ja-JP" sz="1100" b="1" dirty="0">
              <a:latin typeface="HG丸ｺﾞｼｯｸM-PRO" panose="020F0600000000000000" pitchFamily="50" charset="-128"/>
              <a:ea typeface="HG丸ｺﾞｼｯｸM-PRO" panose="020F0600000000000000" pitchFamily="50" charset="-128"/>
              <a:cs typeface="ＭＳ Ｐゴシック" pitchFamily="50" charset="-128"/>
            </a:endParaRPr>
          </a:p>
          <a:p>
            <a:pPr lv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ja-JP" altLang="en-US" sz="11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ＭＳ Ｐゴシック" pitchFamily="50" charset="-128"/>
              </a:rPr>
              <a:t>●</a:t>
            </a:r>
            <a:r>
              <a:rPr lang="en-US" altLang="ja-JP" sz="11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ＭＳ Ｐゴシック" pitchFamily="50" charset="-128"/>
              </a:rPr>
              <a:t>LINE</a:t>
            </a:r>
            <a:r>
              <a:rPr lang="ja-JP" altLang="en-US" sz="11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ＭＳ Ｐゴシック" pitchFamily="50" charset="-128"/>
              </a:rPr>
              <a:t>による相談窓口</a:t>
            </a:r>
          </a:p>
          <a:p>
            <a:pPr lv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ja-JP" altLang="en-US" sz="11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ＭＳ Ｐゴシック" pitchFamily="50" charset="-128"/>
              </a:rPr>
              <a:t>　学校から配付されたプリントにのっている二次元コードから、専用のＬＩＮＥアカウント</a:t>
            </a:r>
            <a:endParaRPr lang="en-US" altLang="ja-JP" sz="1100" b="1" dirty="0">
              <a:latin typeface="HG丸ｺﾞｼｯｸM-PRO" panose="020F0600000000000000" pitchFamily="50" charset="-128"/>
              <a:ea typeface="HG丸ｺﾞｼｯｸM-PRO" panose="020F0600000000000000" pitchFamily="50" charset="-128"/>
              <a:cs typeface="ＭＳ Ｐゴシック" pitchFamily="50" charset="-128"/>
            </a:endParaRPr>
          </a:p>
          <a:p>
            <a:pPr lv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ja-JP" altLang="en-US" sz="11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ＭＳ Ｐゴシック" pitchFamily="50" charset="-128"/>
              </a:rPr>
              <a:t>　を登録してください。わからなければ学校の先生に聞いてください。</a:t>
            </a:r>
          </a:p>
          <a:p>
            <a:pPr marL="0" marR="0" lvl="0" indent="0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altLang="ja-JP" sz="11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HG丸ｺﾞｼｯｸM-PRO" panose="020F0600000000000000" pitchFamily="50" charset="-128"/>
              <a:ea typeface="HG丸ｺﾞｼｯｸM-PRO" panose="020F0600000000000000" pitchFamily="50" charset="-128"/>
              <a:cs typeface="ＭＳ Ｐゴシック" pitchFamily="50" charset="-128"/>
            </a:endParaRPr>
          </a:p>
          <a:p>
            <a:pPr marL="0" marR="0" lvl="0" indent="0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ja-JP" sz="1100" b="1" dirty="0">
              <a:solidFill>
                <a:srgbClr val="FF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ＭＳ Ｐゴシック" pitchFamily="50" charset="-128"/>
            </a:endParaRPr>
          </a:p>
          <a:p>
            <a:pPr marL="0" marR="0" lvl="0" indent="0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altLang="ja-JP" sz="11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HG丸ｺﾞｼｯｸM-PRO" panose="020F0600000000000000" pitchFamily="50" charset="-128"/>
              <a:ea typeface="HG丸ｺﾞｼｯｸM-PRO" panose="020F0600000000000000" pitchFamily="50" charset="-128"/>
              <a:cs typeface="ＭＳ Ｐゴシック" pitchFamily="50" charset="-128"/>
            </a:endParaRPr>
          </a:p>
        </p:txBody>
      </p:sp>
      <p:grpSp>
        <p:nvGrpSpPr>
          <p:cNvPr id="8" name="グループ化 7"/>
          <p:cNvGrpSpPr/>
          <p:nvPr/>
        </p:nvGrpSpPr>
        <p:grpSpPr>
          <a:xfrm>
            <a:off x="2885526" y="906891"/>
            <a:ext cx="1322221" cy="1034343"/>
            <a:chOff x="2924944" y="740532"/>
            <a:chExt cx="1501143" cy="1332148"/>
          </a:xfrm>
        </p:grpSpPr>
        <p:sp>
          <p:nvSpPr>
            <p:cNvPr id="31" name="星 16 130"/>
            <p:cNvSpPr>
              <a:spLocks noChangeArrowheads="1"/>
            </p:cNvSpPr>
            <p:nvPr/>
          </p:nvSpPr>
          <p:spPr bwMode="auto">
            <a:xfrm>
              <a:off x="2924944" y="740532"/>
              <a:ext cx="1501143" cy="1332148"/>
            </a:xfrm>
            <a:prstGeom prst="star16">
              <a:avLst>
                <a:gd name="adj" fmla="val 37500"/>
              </a:avLst>
            </a:prstGeom>
            <a:solidFill>
              <a:srgbClr val="FBE5D6">
                <a:alpha val="54117"/>
              </a:srgbClr>
            </a:solidFill>
            <a:ln w="63500" cmpd="thickThin">
              <a:solidFill>
                <a:srgbClr val="843C0C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grpSp>
          <p:nvGrpSpPr>
            <p:cNvPr id="32" name="グループ化 25"/>
            <p:cNvGrpSpPr>
              <a:grpSpLocks/>
            </p:cNvGrpSpPr>
            <p:nvPr/>
          </p:nvGrpSpPr>
          <p:grpSpPr bwMode="auto">
            <a:xfrm>
              <a:off x="3172330" y="917539"/>
              <a:ext cx="1058292" cy="864096"/>
              <a:chOff x="0" y="0"/>
              <a:chExt cx="11308" cy="8908"/>
            </a:xfrm>
          </p:grpSpPr>
          <p:sp>
            <p:nvSpPr>
              <p:cNvPr id="33" name="五角形 24"/>
              <p:cNvSpPr>
                <a:spLocks noChangeArrowheads="1"/>
              </p:cNvSpPr>
              <p:nvPr/>
            </p:nvSpPr>
            <p:spPr bwMode="auto">
              <a:xfrm rot="155689">
                <a:off x="3653" y="6381"/>
                <a:ext cx="3322" cy="2527"/>
              </a:xfrm>
              <a:prstGeom prst="pentagon">
                <a:avLst/>
              </a:prstGeom>
              <a:solidFill>
                <a:srgbClr val="FFFFFF"/>
              </a:solidFill>
              <a:ln w="38100" cmpd="thickThin">
                <a:solidFill>
                  <a:srgbClr val="538135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34" name="星 16 99"/>
              <p:cNvSpPr>
                <a:spLocks noChangeArrowheads="1"/>
              </p:cNvSpPr>
              <p:nvPr/>
            </p:nvSpPr>
            <p:spPr bwMode="auto">
              <a:xfrm rot="21271692">
                <a:off x="2700" y="2476"/>
                <a:ext cx="4812" cy="4905"/>
              </a:xfrm>
              <a:prstGeom prst="star16">
                <a:avLst>
                  <a:gd name="adj" fmla="val 37500"/>
                </a:avLst>
              </a:prstGeom>
              <a:gradFill flip="none" rotWithShape="1">
                <a:gsLst>
                  <a:gs pos="31000">
                    <a:schemeClr val="bg1"/>
                  </a:gs>
                  <a:gs pos="30000">
                    <a:srgbClr val="D49E6C"/>
                  </a:gs>
                  <a:gs pos="70000">
                    <a:srgbClr val="A65528"/>
                  </a:gs>
                  <a:gs pos="100000">
                    <a:srgbClr val="663012"/>
                  </a:gs>
                </a:gsLst>
                <a:path path="circle">
                  <a:fillToRect l="50000" t="50000" r="50000" b="50000"/>
                </a:path>
                <a:tileRect/>
              </a:gradFill>
              <a:ln w="44450" cmpd="dbl">
                <a:solidFill>
                  <a:srgbClr val="843C0C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35" name="五角形 129"/>
              <p:cNvSpPr>
                <a:spLocks noChangeArrowheads="1"/>
              </p:cNvSpPr>
              <p:nvPr/>
            </p:nvSpPr>
            <p:spPr bwMode="auto">
              <a:xfrm rot="-5781629">
                <a:off x="6987" y="1904"/>
                <a:ext cx="2540" cy="3693"/>
              </a:xfrm>
              <a:prstGeom prst="pentagon">
                <a:avLst/>
              </a:prstGeom>
              <a:solidFill>
                <a:srgbClr val="FFFFFF"/>
              </a:solidFill>
              <a:ln w="38100" cmpd="thickThin">
                <a:solidFill>
                  <a:srgbClr val="FFC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36" name="五角形 19"/>
              <p:cNvSpPr>
                <a:spLocks noChangeArrowheads="1"/>
              </p:cNvSpPr>
              <p:nvPr/>
            </p:nvSpPr>
            <p:spPr bwMode="auto">
              <a:xfrm rot="4642736">
                <a:off x="510" y="3524"/>
                <a:ext cx="2540" cy="3559"/>
              </a:xfrm>
              <a:prstGeom prst="pentagon">
                <a:avLst/>
              </a:prstGeom>
              <a:solidFill>
                <a:srgbClr val="FFF2CC"/>
              </a:solidFill>
              <a:ln w="38100" cmpd="thickThin">
                <a:solidFill>
                  <a:srgbClr val="FFC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37" name="五角形 20"/>
              <p:cNvSpPr>
                <a:spLocks noChangeArrowheads="1"/>
              </p:cNvSpPr>
              <p:nvPr/>
            </p:nvSpPr>
            <p:spPr bwMode="auto">
              <a:xfrm rot="-3595076">
                <a:off x="7654" y="5142"/>
                <a:ext cx="3304" cy="4005"/>
              </a:xfrm>
              <a:prstGeom prst="pentagon">
                <a:avLst/>
              </a:prstGeom>
              <a:solidFill>
                <a:srgbClr val="FFFFFF"/>
              </a:solidFill>
              <a:ln w="38100" cmpd="thickThin">
                <a:solidFill>
                  <a:srgbClr val="2F5496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38" name="五角形 21"/>
              <p:cNvSpPr>
                <a:spLocks noChangeArrowheads="1"/>
              </p:cNvSpPr>
              <p:nvPr/>
            </p:nvSpPr>
            <p:spPr bwMode="auto">
              <a:xfrm rot="-10424521">
                <a:off x="4034" y="0"/>
                <a:ext cx="2995" cy="2349"/>
              </a:xfrm>
              <a:prstGeom prst="pentagon">
                <a:avLst/>
              </a:prstGeom>
              <a:solidFill>
                <a:srgbClr val="D9E2F3"/>
              </a:solidFill>
              <a:ln w="38100" cmpd="thickThin">
                <a:solidFill>
                  <a:srgbClr val="2F5496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39" name="五角形 22"/>
              <p:cNvSpPr>
                <a:spLocks noChangeArrowheads="1"/>
              </p:cNvSpPr>
              <p:nvPr/>
            </p:nvSpPr>
            <p:spPr bwMode="auto">
              <a:xfrm rot="3067669">
                <a:off x="1271" y="6095"/>
                <a:ext cx="1802" cy="2488"/>
              </a:xfrm>
              <a:prstGeom prst="pentagon">
                <a:avLst/>
              </a:prstGeom>
              <a:solidFill>
                <a:srgbClr val="E2EFD9"/>
              </a:solidFill>
              <a:ln w="38100" cmpd="thickThin">
                <a:solidFill>
                  <a:srgbClr val="538135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40" name="五角形 23"/>
              <p:cNvSpPr>
                <a:spLocks noChangeArrowheads="1"/>
              </p:cNvSpPr>
              <p:nvPr/>
            </p:nvSpPr>
            <p:spPr bwMode="auto">
              <a:xfrm rot="6784903">
                <a:off x="319" y="1809"/>
                <a:ext cx="3150" cy="2845"/>
              </a:xfrm>
              <a:prstGeom prst="pentagon">
                <a:avLst/>
              </a:prstGeom>
              <a:solidFill>
                <a:srgbClr val="FFFFFF"/>
              </a:solidFill>
              <a:ln w="38100" cmpd="thickThin">
                <a:solidFill>
                  <a:srgbClr val="2F5496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</p:grpSp>
      </p:grp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280183" y="1519239"/>
            <a:ext cx="1597955" cy="637263"/>
            <a:chOff x="2195" y="2908"/>
            <a:chExt cx="2517" cy="1002"/>
          </a:xfrm>
        </p:grpSpPr>
        <p:sp>
          <p:nvSpPr>
            <p:cNvPr id="3" name="上矢印 47"/>
            <p:cNvSpPr>
              <a:spLocks noChangeArrowheads="1"/>
            </p:cNvSpPr>
            <p:nvPr/>
          </p:nvSpPr>
          <p:spPr bwMode="auto">
            <a:xfrm rot="3744327">
              <a:off x="3063" y="2680"/>
              <a:ext cx="362" cy="2097"/>
            </a:xfrm>
            <a:prstGeom prst="upArrow">
              <a:avLst>
                <a:gd name="adj1" fmla="val 50000"/>
                <a:gd name="adj2" fmla="val 103845"/>
              </a:avLst>
            </a:prstGeom>
            <a:solidFill>
              <a:srgbClr val="FF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" name="Arc 4"/>
            <p:cNvSpPr>
              <a:spLocks/>
            </p:cNvSpPr>
            <p:nvPr/>
          </p:nvSpPr>
          <p:spPr bwMode="auto">
            <a:xfrm rot="2336188">
              <a:off x="3672" y="2908"/>
              <a:ext cx="1040" cy="861"/>
            </a:xfrm>
            <a:custGeom>
              <a:avLst/>
              <a:gdLst>
                <a:gd name="G0" fmla="+- 12340 0 0"/>
                <a:gd name="G1" fmla="+- 21600 0 0"/>
                <a:gd name="G2" fmla="+- 21600 0 0"/>
                <a:gd name="T0" fmla="*/ 0 w 32078"/>
                <a:gd name="T1" fmla="*/ 3872 h 21600"/>
                <a:gd name="T2" fmla="*/ 32078 w 32078"/>
                <a:gd name="T3" fmla="*/ 12827 h 21600"/>
                <a:gd name="T4" fmla="*/ 12340 w 32078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2078" h="21600" fill="none" extrusionOk="0">
                  <a:moveTo>
                    <a:pt x="-1" y="3871"/>
                  </a:moveTo>
                  <a:cubicBezTo>
                    <a:pt x="3621" y="1351"/>
                    <a:pt x="7927" y="0"/>
                    <a:pt x="12340" y="0"/>
                  </a:cubicBezTo>
                  <a:cubicBezTo>
                    <a:pt x="20875" y="0"/>
                    <a:pt x="28611" y="5026"/>
                    <a:pt x="32078" y="12826"/>
                  </a:cubicBezTo>
                </a:path>
                <a:path w="32078" h="21600" stroke="0" extrusionOk="0">
                  <a:moveTo>
                    <a:pt x="-1" y="3871"/>
                  </a:moveTo>
                  <a:cubicBezTo>
                    <a:pt x="3621" y="1351"/>
                    <a:pt x="7927" y="0"/>
                    <a:pt x="12340" y="0"/>
                  </a:cubicBezTo>
                  <a:cubicBezTo>
                    <a:pt x="20875" y="0"/>
                    <a:pt x="28611" y="5026"/>
                    <a:pt x="32078" y="12826"/>
                  </a:cubicBezTo>
                  <a:lnTo>
                    <a:pt x="12340" y="21600"/>
                  </a:lnTo>
                  <a:close/>
                </a:path>
              </a:pathLst>
            </a:custGeom>
            <a:noFill/>
            <a:ln w="38100">
              <a:solidFill>
                <a:srgbClr val="FF3399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4295" tIns="8890" rIns="74295" bIns="889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</p:grpSp>
      <p:grpSp>
        <p:nvGrpSpPr>
          <p:cNvPr id="5" name="Group 5"/>
          <p:cNvGrpSpPr>
            <a:grpSpLocks/>
          </p:cNvGrpSpPr>
          <p:nvPr/>
        </p:nvGrpSpPr>
        <p:grpSpPr bwMode="auto">
          <a:xfrm>
            <a:off x="3249613" y="2043113"/>
            <a:ext cx="515937" cy="387350"/>
            <a:chOff x="5547" y="3619"/>
            <a:chExt cx="813" cy="611"/>
          </a:xfrm>
        </p:grpSpPr>
        <p:sp>
          <p:nvSpPr>
            <p:cNvPr id="6" name="上矢印 45"/>
            <p:cNvSpPr>
              <a:spLocks noChangeArrowheads="1"/>
            </p:cNvSpPr>
            <p:nvPr/>
          </p:nvSpPr>
          <p:spPr bwMode="auto">
            <a:xfrm>
              <a:off x="5730" y="3843"/>
              <a:ext cx="342" cy="333"/>
            </a:xfrm>
            <a:prstGeom prst="upArrow">
              <a:avLst>
                <a:gd name="adj1" fmla="val 50000"/>
                <a:gd name="adj2" fmla="val 50000"/>
              </a:avLst>
            </a:prstGeom>
            <a:solidFill>
              <a:srgbClr val="FF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7" name="Arc 7"/>
            <p:cNvSpPr>
              <a:spLocks/>
            </p:cNvSpPr>
            <p:nvPr/>
          </p:nvSpPr>
          <p:spPr bwMode="auto">
            <a:xfrm rot="-989568">
              <a:off x="5547" y="3619"/>
              <a:ext cx="813" cy="611"/>
            </a:xfrm>
            <a:custGeom>
              <a:avLst/>
              <a:gdLst>
                <a:gd name="G0" fmla="+- 12340 0 0"/>
                <a:gd name="G1" fmla="+- 21600 0 0"/>
                <a:gd name="G2" fmla="+- 21600 0 0"/>
                <a:gd name="T0" fmla="*/ 0 w 32078"/>
                <a:gd name="T1" fmla="*/ 3872 h 21600"/>
                <a:gd name="T2" fmla="*/ 32078 w 32078"/>
                <a:gd name="T3" fmla="*/ 12827 h 21600"/>
                <a:gd name="T4" fmla="*/ 12340 w 32078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2078" h="21600" fill="none" extrusionOk="0">
                  <a:moveTo>
                    <a:pt x="-1" y="3871"/>
                  </a:moveTo>
                  <a:cubicBezTo>
                    <a:pt x="3621" y="1351"/>
                    <a:pt x="7927" y="0"/>
                    <a:pt x="12340" y="0"/>
                  </a:cubicBezTo>
                  <a:cubicBezTo>
                    <a:pt x="20875" y="0"/>
                    <a:pt x="28611" y="5026"/>
                    <a:pt x="32078" y="12826"/>
                  </a:cubicBezTo>
                </a:path>
                <a:path w="32078" h="21600" stroke="0" extrusionOk="0">
                  <a:moveTo>
                    <a:pt x="-1" y="3871"/>
                  </a:moveTo>
                  <a:cubicBezTo>
                    <a:pt x="3621" y="1351"/>
                    <a:pt x="7927" y="0"/>
                    <a:pt x="12340" y="0"/>
                  </a:cubicBezTo>
                  <a:cubicBezTo>
                    <a:pt x="20875" y="0"/>
                    <a:pt x="28611" y="5026"/>
                    <a:pt x="32078" y="12826"/>
                  </a:cubicBezTo>
                  <a:lnTo>
                    <a:pt x="12340" y="21600"/>
                  </a:lnTo>
                  <a:close/>
                </a:path>
              </a:pathLst>
            </a:custGeom>
            <a:noFill/>
            <a:ln w="38100">
              <a:solidFill>
                <a:srgbClr val="FF3399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4295" tIns="8890" rIns="74295" bIns="889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</p:grpSp>
      <p:grpSp>
        <p:nvGrpSpPr>
          <p:cNvPr id="12" name="Group 11"/>
          <p:cNvGrpSpPr>
            <a:grpSpLocks/>
          </p:cNvGrpSpPr>
          <p:nvPr/>
        </p:nvGrpSpPr>
        <p:grpSpPr bwMode="auto">
          <a:xfrm>
            <a:off x="4279900" y="1530350"/>
            <a:ext cx="1376363" cy="684213"/>
            <a:chOff x="7068" y="2803"/>
            <a:chExt cx="2167" cy="1076"/>
          </a:xfrm>
        </p:grpSpPr>
        <p:sp>
          <p:nvSpPr>
            <p:cNvPr id="13" name="上矢印 50"/>
            <p:cNvSpPr>
              <a:spLocks noChangeArrowheads="1"/>
            </p:cNvSpPr>
            <p:nvPr/>
          </p:nvSpPr>
          <p:spPr bwMode="auto">
            <a:xfrm rot="-3978210">
              <a:off x="8076" y="2721"/>
              <a:ext cx="363" cy="1954"/>
            </a:xfrm>
            <a:prstGeom prst="upArrow">
              <a:avLst>
                <a:gd name="adj1" fmla="val 50000"/>
                <a:gd name="adj2" fmla="val 103846"/>
              </a:avLst>
            </a:prstGeom>
            <a:solidFill>
              <a:srgbClr val="FF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4" name="Arc 13"/>
            <p:cNvSpPr>
              <a:spLocks/>
            </p:cNvSpPr>
            <p:nvPr/>
          </p:nvSpPr>
          <p:spPr bwMode="auto">
            <a:xfrm rot="17591510">
              <a:off x="6979" y="2892"/>
              <a:ext cx="1040" cy="861"/>
            </a:xfrm>
            <a:custGeom>
              <a:avLst/>
              <a:gdLst>
                <a:gd name="G0" fmla="+- 12340 0 0"/>
                <a:gd name="G1" fmla="+- 21600 0 0"/>
                <a:gd name="G2" fmla="+- 21600 0 0"/>
                <a:gd name="T0" fmla="*/ 0 w 32078"/>
                <a:gd name="T1" fmla="*/ 3872 h 21600"/>
                <a:gd name="T2" fmla="*/ 32078 w 32078"/>
                <a:gd name="T3" fmla="*/ 12827 h 21600"/>
                <a:gd name="T4" fmla="*/ 12340 w 32078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2078" h="21600" fill="none" extrusionOk="0">
                  <a:moveTo>
                    <a:pt x="-1" y="3871"/>
                  </a:moveTo>
                  <a:cubicBezTo>
                    <a:pt x="3621" y="1351"/>
                    <a:pt x="7927" y="0"/>
                    <a:pt x="12340" y="0"/>
                  </a:cubicBezTo>
                  <a:cubicBezTo>
                    <a:pt x="20875" y="0"/>
                    <a:pt x="28611" y="5026"/>
                    <a:pt x="32078" y="12826"/>
                  </a:cubicBezTo>
                </a:path>
                <a:path w="32078" h="21600" stroke="0" extrusionOk="0">
                  <a:moveTo>
                    <a:pt x="-1" y="3871"/>
                  </a:moveTo>
                  <a:cubicBezTo>
                    <a:pt x="3621" y="1351"/>
                    <a:pt x="7927" y="0"/>
                    <a:pt x="12340" y="0"/>
                  </a:cubicBezTo>
                  <a:cubicBezTo>
                    <a:pt x="20875" y="0"/>
                    <a:pt x="28611" y="5026"/>
                    <a:pt x="32078" y="12826"/>
                  </a:cubicBezTo>
                  <a:lnTo>
                    <a:pt x="12340" y="21600"/>
                  </a:lnTo>
                  <a:close/>
                </a:path>
              </a:pathLst>
            </a:custGeom>
            <a:noFill/>
            <a:ln w="38100">
              <a:solidFill>
                <a:srgbClr val="FF3399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4295" tIns="8890" rIns="74295" bIns="889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</p:grpSp>
      <p:sp>
        <p:nvSpPr>
          <p:cNvPr id="15" name="角丸四角形 69"/>
          <p:cNvSpPr>
            <a:spLocks noChangeArrowheads="1"/>
          </p:cNvSpPr>
          <p:nvPr/>
        </p:nvSpPr>
        <p:spPr bwMode="auto">
          <a:xfrm>
            <a:off x="1003715" y="4005268"/>
            <a:ext cx="4511675" cy="1234999"/>
          </a:xfrm>
          <a:prstGeom prst="roundRect">
            <a:avLst>
              <a:gd name="adj" fmla="val 16667"/>
            </a:avLst>
          </a:prstGeom>
          <a:noFill/>
          <a:ln w="63500" cmpd="dbl">
            <a:solidFill>
              <a:srgbClr val="FF33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92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ja-JP" altLang="en-US" sz="14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6" name="正方形/長方形 15"/>
          <p:cNvSpPr/>
          <p:nvPr/>
        </p:nvSpPr>
        <p:spPr>
          <a:xfrm>
            <a:off x="995472" y="4051257"/>
            <a:ext cx="4683034" cy="12208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lnSpc>
                <a:spcPts val="2200"/>
              </a:lnSpc>
              <a:spcBef>
                <a:spcPct val="0"/>
              </a:spcBef>
              <a:spcAft>
                <a:spcPct val="0"/>
              </a:spcAft>
            </a:pPr>
            <a:r>
              <a:rPr lang="ja-JP" altLang="en-US" sz="14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ＭＳ Ｐゴシック" pitchFamily="50" charset="-128"/>
              </a:rPr>
              <a:t>今まで経験したことがないことに出会ったとき、</a:t>
            </a:r>
            <a:endParaRPr lang="en-US" altLang="ja-JP" sz="1400" b="1" dirty="0">
              <a:latin typeface="HG丸ｺﾞｼｯｸM-PRO" panose="020F0600000000000000" pitchFamily="50" charset="-128"/>
              <a:ea typeface="HG丸ｺﾞｼｯｸM-PRO" panose="020F0600000000000000" pitchFamily="50" charset="-128"/>
              <a:cs typeface="ＭＳ Ｐゴシック" pitchFamily="50" charset="-128"/>
            </a:endParaRPr>
          </a:p>
          <a:p>
            <a:pPr lvl="0" algn="ctr" fontAlgn="base">
              <a:lnSpc>
                <a:spcPts val="2200"/>
              </a:lnSpc>
              <a:spcBef>
                <a:spcPct val="0"/>
              </a:spcBef>
              <a:spcAft>
                <a:spcPct val="0"/>
              </a:spcAft>
            </a:pPr>
            <a:r>
              <a:rPr lang="ja-JP" altLang="en-US" sz="14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ＭＳ Ｐゴシック" pitchFamily="50" charset="-128"/>
              </a:rPr>
              <a:t>あなたのからだの調子や気持ちや行動が</a:t>
            </a:r>
          </a:p>
          <a:p>
            <a:pPr lvl="0" algn="ctr" fontAlgn="base">
              <a:lnSpc>
                <a:spcPts val="2200"/>
              </a:lnSpc>
              <a:spcBef>
                <a:spcPct val="0"/>
              </a:spcBef>
              <a:spcAft>
                <a:spcPct val="0"/>
              </a:spcAft>
            </a:pPr>
            <a:r>
              <a:rPr lang="ja-JP" altLang="en-US" sz="14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ＭＳ Ｐゴシック" pitchFamily="50" charset="-128"/>
              </a:rPr>
              <a:t>いつも通りではなくなること、</a:t>
            </a:r>
          </a:p>
          <a:p>
            <a:pPr lvl="0" algn="ctr" fontAlgn="base">
              <a:lnSpc>
                <a:spcPts val="2200"/>
              </a:lnSpc>
              <a:spcBef>
                <a:spcPct val="0"/>
              </a:spcBef>
              <a:spcAft>
                <a:spcPct val="0"/>
              </a:spcAft>
            </a:pPr>
            <a:r>
              <a:rPr lang="ja-JP" altLang="en-US" sz="14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ＭＳ Ｐゴシック" pitchFamily="50" charset="-128"/>
              </a:rPr>
              <a:t>これは自然なことです。</a:t>
            </a:r>
            <a:endParaRPr lang="ja-JP" altLang="ja-JP" sz="1400" dirty="0">
              <a:latin typeface="HG丸ｺﾞｼｯｸM-PRO" panose="020F0600000000000000" pitchFamily="50" charset="-128"/>
              <a:ea typeface="HG丸ｺﾞｼｯｸM-PRO" panose="020F0600000000000000" pitchFamily="50" charset="-128"/>
              <a:cs typeface="ＭＳ Ｐゴシック" pitchFamily="50" charset="-128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405944" y="5324510"/>
            <a:ext cx="611939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00" b="1" u="sng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≪保護者のみなさんへ</a:t>
            </a:r>
            <a:r>
              <a:rPr lang="ja-JP" altLang="en-US" sz="1100" b="1" u="sng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≫こどもが、やたらとまとわりついたり、わがまま</a:t>
            </a:r>
            <a:r>
              <a:rPr lang="ja-JP" altLang="en-US" sz="1100" b="1" u="sng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を言ったり</a:t>
            </a:r>
            <a:r>
              <a:rPr lang="ja-JP" altLang="en-US" sz="1100" b="1" u="sng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、ふざけたりするなど、いつもと</a:t>
            </a:r>
            <a:r>
              <a:rPr lang="ja-JP" altLang="en-US" sz="1100" b="1" u="sng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違う行動をとることが</a:t>
            </a:r>
            <a:r>
              <a:rPr lang="ja-JP" altLang="en-US" sz="1100" b="1" u="sng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あります。このような</a:t>
            </a:r>
            <a:r>
              <a:rPr lang="ja-JP" altLang="en-US" sz="1100" b="1" u="sng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行動は</a:t>
            </a:r>
            <a:r>
              <a:rPr lang="ja-JP" altLang="en-US" sz="1100" b="1" u="sng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、こどもなりの</a:t>
            </a:r>
            <a:r>
              <a:rPr lang="ja-JP" altLang="en-US" sz="1100" b="1" u="sng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不安な気もち</a:t>
            </a:r>
            <a:r>
              <a:rPr lang="ja-JP" altLang="en-US" sz="1100" b="1" u="sng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のあらわれです。</a:t>
            </a:r>
            <a:r>
              <a:rPr lang="ja-JP" altLang="en-US" sz="1100" b="1" u="sng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強く</a:t>
            </a:r>
            <a:r>
              <a:rPr lang="ja-JP" altLang="en-US" sz="1100" b="1" u="sng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しからず、こどもの</a:t>
            </a:r>
            <a:r>
              <a:rPr lang="ja-JP" altLang="en-US" sz="1100" b="1" u="sng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気もち</a:t>
            </a:r>
            <a:r>
              <a:rPr lang="ja-JP" altLang="en-US" sz="1100" b="1" u="sng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を</a:t>
            </a:r>
            <a:r>
              <a:rPr lang="ja-JP" altLang="en-US" sz="1100" b="1" u="sng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聞いて</a:t>
            </a:r>
            <a:r>
              <a:rPr lang="ja-JP" altLang="en-US" sz="1100" b="1" u="sng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あげてください。</a:t>
            </a:r>
            <a:endParaRPr kumimoji="1" lang="en-US" altLang="ja-JP" sz="1100" b="1" u="sng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1401</TotalTime>
  <Words>360</Words>
  <Application>Microsoft Office PowerPoint</Application>
  <PresentationFormat>A4 210 x 297 mm</PresentationFormat>
  <Paragraphs>62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11" baseType="lpstr">
      <vt:lpstr>HG丸ｺﾞｼｯｸM-PRO</vt:lpstr>
      <vt:lpstr>ＭＳ Ｐゴシック</vt:lpstr>
      <vt:lpstr>ＭＳ ゴシック</vt:lpstr>
      <vt:lpstr>UD デジタル 教科書体 NP-B</vt:lpstr>
      <vt:lpstr>メイリオ</vt:lpstr>
      <vt:lpstr>Arial</vt:lpstr>
      <vt:lpstr>Calibri</vt:lpstr>
      <vt:lpstr>Times New Roman</vt:lpstr>
      <vt:lpstr>Office テーマ</vt:lpstr>
      <vt:lpstr>みなさん、こんにちは。 しんがたコロナウイルスの病気が広がり、学校に登校できない日々が続いています。 今までとはちがう毎日に、どうしてよいかわからなかったり、こまったりしていませんか？ こころの専門家といわれるわたしたちから、メッセージをお伝えします。 お役に立てばうれしいです！   今の生活のなかで、私たちはいろいろなストレス（いやな気持ち）を感じるかもしれません。 そのストレスは、主に、からだ、こころ、行動の三つにえいきょうをあたえます。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みなさん、いかがお過ごしですか？ 新型コロナウイルス感染症の広がりにより、学校に登校できない日々が続いています。 今までとは違う毎日にとまどったり、困ったりしていませんか？ 心の専門家といわれる私たちから、メッセージをお伝えします。お役に立てばうれしいです！   今の生活は、私たちにいろいろなストレスを与えます。 そのストレスは、主に、からだ、心、行動の三つに影響を与えます。 </dc:title>
  <dc:creator>河井　美砂</dc:creator>
  <cp:lastModifiedBy>四坂　智和</cp:lastModifiedBy>
  <cp:revision>86</cp:revision>
  <cp:lastPrinted>2020-05-09T01:57:58Z</cp:lastPrinted>
  <dcterms:created xsi:type="dcterms:W3CDTF">2020-04-20T18:21:14Z</dcterms:created>
  <dcterms:modified xsi:type="dcterms:W3CDTF">2020-05-15T04:20:55Z</dcterms:modified>
</cp:coreProperties>
</file>