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4D1C1B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92" autoAdjust="0"/>
    <p:restoredTop sz="94718" autoAdjust="0"/>
  </p:normalViewPr>
  <p:slideViewPr>
    <p:cSldViewPr>
      <p:cViewPr>
        <p:scale>
          <a:sx n="130" d="100"/>
          <a:sy n="130" d="100"/>
        </p:scale>
        <p:origin x="648" y="96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E6AE6-EF87-4ABD-BB79-CDA9858CFCA0}" type="datetimeFigureOut">
              <a:rPr kumimoji="1" lang="ja-JP" altLang="en-US" smtClean="0"/>
              <a:pPr/>
              <a:t>2020/5/15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D567D-9FA1-4CDE-80FD-07B0B206E7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5865" y="1690218"/>
            <a:ext cx="6465897" cy="1620180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みなさん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、こんにちは。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しん</a:t>
            </a:r>
            <a:r>
              <a:rPr lang="ja-JP" altLang="en-US" sz="13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がた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コロナウイルス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の病気が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広がり、学校に登校できない日々が続いています。</a:t>
            </a:r>
            <a:b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今までと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はちがう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毎日に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、どうしてよいかわからなかったり、こまっ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たりしていませんか？</a:t>
            </a:r>
            <a:b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こころ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の専門家といわれる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わたしたち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から、メッセージをお伝えします。</a:t>
            </a:r>
            <a:r>
              <a:rPr lang="en-US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お役に立てばうれしいです！</a:t>
            </a:r>
            <a:r>
              <a:rPr lang="en-US" altLang="ja-JP" sz="1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1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 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今の生活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のなかで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、私たち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いろいろなストレス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（いやな気持ち）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感じるかもしれません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b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そのストレスは、主に、からだ、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こころ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、行動の三つに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えいきょう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あた</a:t>
            </a:r>
            <a:r>
              <a:rPr lang="ja-JP" altLang="ja-JP" sz="13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えます。</a:t>
            </a:r>
            <a:endParaRPr kumimoji="1" lang="ja-JP" altLang="en-US" sz="1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429000" y="360093"/>
            <a:ext cx="32527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ja-JP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令和２年</a:t>
            </a:r>
            <a:r>
              <a:rPr kumimoji="1" lang="ja-JP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５</a:t>
            </a:r>
            <a:r>
              <a:rPr kumimoji="1" lang="ja-JP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月　大阪府教育庁</a:t>
            </a:r>
            <a:r>
              <a:rPr kumimoji="1" lang="ja-JP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－ 　大阪市版　－ </a:t>
            </a:r>
            <a:r>
              <a:rPr lang="ja-JP" altLang="en-US" sz="1050" dirty="0">
                <a:solidFill>
                  <a:srgbClr val="FF0000"/>
                </a:solidFill>
                <a:latin typeface="UD デジタル 教科書体 NP-B" pitchFamily="18" charset="-128"/>
                <a:ea typeface="UD デジタル 教科書体 NP-B" pitchFamily="18" charset="-128"/>
                <a:cs typeface="Times New Roman" pitchFamily="18" charset="0"/>
              </a:rPr>
              <a:t>　　　　　　　</a:t>
            </a:r>
            <a:endParaRPr kumimoji="1" lang="ja-JP" sz="1050" b="0" i="0" u="none" strike="noStrike" cap="none" normalizeH="0" baseline="0" dirty="0">
              <a:ln>
                <a:noFill/>
              </a:ln>
              <a:effectLst/>
              <a:latin typeface="UD デジタル 教科書体 NP-B" pitchFamily="18" charset="-128"/>
              <a:ea typeface="UD デジタル 教科書体 NP-B" pitchFamily="18" charset="-128"/>
              <a:cs typeface="ＭＳ Ｐゴシック" pitchFamily="50" charset="-128"/>
            </a:endParaRPr>
          </a:p>
        </p:txBody>
      </p:sp>
      <p:sp>
        <p:nvSpPr>
          <p:cNvPr id="11267" name="角丸四角形 1"/>
          <p:cNvSpPr>
            <a:spLocks noChangeArrowheads="1"/>
          </p:cNvSpPr>
          <p:nvPr/>
        </p:nvSpPr>
        <p:spPr bwMode="auto">
          <a:xfrm>
            <a:off x="1196752" y="800855"/>
            <a:ext cx="4883696" cy="768276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小学校の児童とその保護者のみなさんへ</a:t>
            </a:r>
            <a:endParaRPr kumimoji="1" lang="ja-JP" altLang="en-US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― </a:t>
            </a:r>
            <a:r>
              <a:rPr kumimoji="1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スクールカウンセラーからのメッセージ </a:t>
            </a:r>
            <a:r>
              <a:rPr kumimoji="1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―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72316" y="7737008"/>
            <a:ext cx="60126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一つ一つのストレスは小さ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くても、たくさんかさ</a:t>
            </a:r>
            <a:r>
              <a:rPr lang="ja-JP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なると大きなストレスになります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cxnSp>
        <p:nvCxnSpPr>
          <p:cNvPr id="11282" name="直線矢印コネクタ 38"/>
          <p:cNvCxnSpPr>
            <a:cxnSpLocks noChangeShapeType="1"/>
          </p:cNvCxnSpPr>
          <p:nvPr/>
        </p:nvCxnSpPr>
        <p:spPr bwMode="auto">
          <a:xfrm>
            <a:off x="2720355" y="8691737"/>
            <a:ext cx="1020762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1026" name="星 16 130"/>
          <p:cNvSpPr>
            <a:spLocks noChangeArrowheads="1"/>
          </p:cNvSpPr>
          <p:nvPr/>
        </p:nvSpPr>
        <p:spPr bwMode="auto">
          <a:xfrm>
            <a:off x="4053300" y="8048947"/>
            <a:ext cx="1565994" cy="1420588"/>
          </a:xfrm>
          <a:prstGeom prst="star16">
            <a:avLst>
              <a:gd name="adj" fmla="val 37500"/>
            </a:avLst>
          </a:prstGeom>
          <a:solidFill>
            <a:srgbClr val="FBE5D6">
              <a:alpha val="54117"/>
            </a:srgbClr>
          </a:solidFill>
          <a:ln w="63500" cmpd="thickThin">
            <a:solidFill>
              <a:srgbClr val="843C0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1027" name="グループ化 25"/>
          <p:cNvGrpSpPr>
            <a:grpSpLocks/>
          </p:cNvGrpSpPr>
          <p:nvPr/>
        </p:nvGrpSpPr>
        <p:grpSpPr bwMode="auto">
          <a:xfrm>
            <a:off x="1904440" y="8388565"/>
            <a:ext cx="3398426" cy="720080"/>
            <a:chOff x="-27064" y="0"/>
            <a:chExt cx="37348" cy="8908"/>
          </a:xfrm>
        </p:grpSpPr>
        <p:sp>
          <p:nvSpPr>
            <p:cNvPr id="24" name="五角形 24"/>
            <p:cNvSpPr>
              <a:spLocks noChangeArrowheads="1"/>
            </p:cNvSpPr>
            <p:nvPr/>
          </p:nvSpPr>
          <p:spPr bwMode="auto">
            <a:xfrm rot="155689">
              <a:off x="3653" y="6381"/>
              <a:ext cx="3322" cy="2527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538135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星 16 99"/>
            <p:cNvSpPr>
              <a:spLocks noChangeArrowheads="1"/>
            </p:cNvSpPr>
            <p:nvPr/>
          </p:nvSpPr>
          <p:spPr bwMode="auto">
            <a:xfrm rot="21271692">
              <a:off x="2700" y="2476"/>
              <a:ext cx="4812" cy="4905"/>
            </a:xfrm>
            <a:prstGeom prst="star16">
              <a:avLst>
                <a:gd name="adj" fmla="val 37500"/>
              </a:avLst>
            </a:prstGeom>
            <a:gradFill flip="none" rotWithShape="1">
              <a:gsLst>
                <a:gs pos="31000">
                  <a:schemeClr val="bg1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50000" t="50000" r="50000" b="50000"/>
              </a:path>
              <a:tileRect/>
            </a:gradFill>
            <a:ln w="44450" cmpd="dbl">
              <a:solidFill>
                <a:srgbClr val="843C0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五角形 129"/>
            <p:cNvSpPr>
              <a:spLocks noChangeArrowheads="1"/>
            </p:cNvSpPr>
            <p:nvPr/>
          </p:nvSpPr>
          <p:spPr bwMode="auto">
            <a:xfrm rot="-5781629">
              <a:off x="6987" y="1904"/>
              <a:ext cx="2540" cy="3693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" name="五角形 19"/>
            <p:cNvSpPr>
              <a:spLocks noChangeArrowheads="1"/>
            </p:cNvSpPr>
            <p:nvPr/>
          </p:nvSpPr>
          <p:spPr bwMode="auto">
            <a:xfrm rot="4642736">
              <a:off x="510" y="3524"/>
              <a:ext cx="2540" cy="3559"/>
            </a:xfrm>
            <a:prstGeom prst="pentagon">
              <a:avLst/>
            </a:prstGeom>
            <a:solidFill>
              <a:srgbClr val="FFF2CC"/>
            </a:solidFill>
            <a:ln w="38100" cmpd="thickThin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五角形 20"/>
            <p:cNvSpPr>
              <a:spLocks noChangeArrowheads="1"/>
            </p:cNvSpPr>
            <p:nvPr/>
          </p:nvSpPr>
          <p:spPr bwMode="auto">
            <a:xfrm rot="18004924">
              <a:off x="7281" y="5319"/>
              <a:ext cx="3139" cy="2867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2F549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五角形 21"/>
            <p:cNvSpPr>
              <a:spLocks noChangeArrowheads="1"/>
            </p:cNvSpPr>
            <p:nvPr/>
          </p:nvSpPr>
          <p:spPr bwMode="auto">
            <a:xfrm rot="-10424521">
              <a:off x="4034" y="0"/>
              <a:ext cx="2995" cy="2349"/>
            </a:xfrm>
            <a:prstGeom prst="pentagon">
              <a:avLst/>
            </a:prstGeom>
            <a:solidFill>
              <a:srgbClr val="D9E2F3"/>
            </a:solidFill>
            <a:ln w="38100" cmpd="thickThin">
              <a:solidFill>
                <a:srgbClr val="2F549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五角形 22"/>
            <p:cNvSpPr>
              <a:spLocks noChangeArrowheads="1"/>
            </p:cNvSpPr>
            <p:nvPr/>
          </p:nvSpPr>
          <p:spPr bwMode="auto">
            <a:xfrm rot="3067669">
              <a:off x="1271" y="6095"/>
              <a:ext cx="1802" cy="2488"/>
            </a:xfrm>
            <a:prstGeom prst="pentagon">
              <a:avLst/>
            </a:prstGeom>
            <a:solidFill>
              <a:srgbClr val="E2EFD9"/>
            </a:solidFill>
            <a:ln w="38100" cmpd="thickThin">
              <a:solidFill>
                <a:srgbClr val="538135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五角形 23"/>
            <p:cNvSpPr>
              <a:spLocks noChangeArrowheads="1"/>
            </p:cNvSpPr>
            <p:nvPr/>
          </p:nvSpPr>
          <p:spPr bwMode="auto">
            <a:xfrm rot="6784903">
              <a:off x="319" y="1809"/>
              <a:ext cx="3150" cy="2845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2F549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五角形 23"/>
            <p:cNvSpPr>
              <a:spLocks noChangeArrowheads="1"/>
            </p:cNvSpPr>
            <p:nvPr/>
          </p:nvSpPr>
          <p:spPr bwMode="auto">
            <a:xfrm rot="6784903">
              <a:off x="-26975" y="1782"/>
              <a:ext cx="1688" cy="1865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2F5496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五角形 24"/>
            <p:cNvSpPr>
              <a:spLocks noChangeArrowheads="1"/>
            </p:cNvSpPr>
            <p:nvPr/>
          </p:nvSpPr>
          <p:spPr bwMode="auto">
            <a:xfrm rot="155689">
              <a:off x="-26937" y="4236"/>
              <a:ext cx="1950" cy="1577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538135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五角形 129"/>
            <p:cNvSpPr>
              <a:spLocks noChangeArrowheads="1"/>
            </p:cNvSpPr>
            <p:nvPr/>
          </p:nvSpPr>
          <p:spPr bwMode="auto">
            <a:xfrm rot="15818371">
              <a:off x="-24928" y="3088"/>
              <a:ext cx="1790" cy="1651"/>
            </a:xfrm>
            <a:prstGeom prst="pentagon">
              <a:avLst/>
            </a:prstGeom>
            <a:solidFill>
              <a:srgbClr val="FFFFFF"/>
            </a:solidFill>
            <a:ln w="38100" cmpd="thickThin">
              <a:solidFill>
                <a:srgbClr val="FFC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659911" y="3331759"/>
            <a:ext cx="5759346" cy="4217451"/>
            <a:chOff x="621670" y="3310716"/>
            <a:chExt cx="5759346" cy="4217451"/>
          </a:xfrm>
        </p:grpSpPr>
        <p:sp>
          <p:nvSpPr>
            <p:cNvPr id="11268" name="テキスト ボックス 11"/>
            <p:cNvSpPr txBox="1">
              <a:spLocks noChangeArrowheads="1"/>
            </p:cNvSpPr>
            <p:nvPr/>
          </p:nvSpPr>
          <p:spPr bwMode="auto">
            <a:xfrm>
              <a:off x="704197" y="3565433"/>
              <a:ext cx="1977916" cy="1731498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1" i="0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UD デジタル 教科書体 NP-B" pitchFamily="18" charset="-128"/>
                  <a:ea typeface="UD デジタル 教科書体 NP-B" pitchFamily="18" charset="-128"/>
                  <a:cs typeface="ＭＳ Ｐゴシック" pitchFamily="50" charset="-128"/>
                </a:rPr>
                <a:t>      </a:t>
              </a:r>
              <a:r>
                <a:rPr kumimoji="1" lang="ja-JP" altLang="en-US" sz="1200" b="1" i="0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UD デジタル 教科書体 NP-B" pitchFamily="18" charset="-128"/>
                  <a:ea typeface="UD デジタル 教科書体 NP-B" pitchFamily="18" charset="-128"/>
                  <a:cs typeface="ＭＳ Ｐゴシック" pitchFamily="50" charset="-128"/>
                </a:rPr>
                <a:t> 　</a:t>
              </a:r>
              <a:r>
                <a:rPr kumimoji="1" lang="ja-JP" altLang="en-US" sz="14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行　動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外に出なくなる、キレる、食べ過ぎる、ふざける、ゲームの時間が増える、</a:t>
              </a: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一人がこわい、</a:t>
              </a: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じっとして</a:t>
              </a:r>
              <a:r>
                <a:rPr lang="ja-JP" altLang="en-US" sz="12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いられない、</a:t>
              </a:r>
              <a:r>
                <a:rPr kumimoji="1" lang="ja-JP" alt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など</a:t>
              </a:r>
              <a:endParaRPr kumimoji="1" 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</p:txBody>
        </p:sp>
        <p:sp>
          <p:nvSpPr>
            <p:cNvPr id="11269" name="星 12 4"/>
            <p:cNvSpPr>
              <a:spLocks/>
            </p:cNvSpPr>
            <p:nvPr/>
          </p:nvSpPr>
          <p:spPr bwMode="auto">
            <a:xfrm rot="9878632" flipV="1">
              <a:off x="2437434" y="4048505"/>
              <a:ext cx="2124459" cy="1749037"/>
            </a:xfrm>
            <a:custGeom>
              <a:avLst/>
              <a:gdLst>
                <a:gd name="T0" fmla="*/ 0 w 2133600"/>
                <a:gd name="T1" fmla="*/ 865505 h 1731010"/>
                <a:gd name="T2" fmla="*/ 280567 w 2133600"/>
                <a:gd name="T3" fmla="*/ 694586 h 1731010"/>
                <a:gd name="T4" fmla="*/ 142924 w 2133600"/>
                <a:gd name="T5" fmla="*/ 432753 h 1731010"/>
                <a:gd name="T6" fmla="*/ 491237 w 2133600"/>
                <a:gd name="T7" fmla="*/ 398546 h 1731010"/>
                <a:gd name="T8" fmla="*/ 533400 w 2133600"/>
                <a:gd name="T9" fmla="*/ 115956 h 1731010"/>
                <a:gd name="T10" fmla="*/ 856129 w 2133600"/>
                <a:gd name="T11" fmla="*/ 227627 h 1731010"/>
                <a:gd name="T12" fmla="*/ 1066800 w 2133600"/>
                <a:gd name="T13" fmla="*/ 0 h 1731010"/>
                <a:gd name="T14" fmla="*/ 1277471 w 2133600"/>
                <a:gd name="T15" fmla="*/ 227627 h 1731010"/>
                <a:gd name="T16" fmla="*/ 1600200 w 2133600"/>
                <a:gd name="T17" fmla="*/ 115956 h 1731010"/>
                <a:gd name="T18" fmla="*/ 1642363 w 2133600"/>
                <a:gd name="T19" fmla="*/ 398546 h 1731010"/>
                <a:gd name="T20" fmla="*/ 1990676 w 2133600"/>
                <a:gd name="T21" fmla="*/ 432753 h 1731010"/>
                <a:gd name="T22" fmla="*/ 1853033 w 2133600"/>
                <a:gd name="T23" fmla="*/ 694586 h 1731010"/>
                <a:gd name="T24" fmla="*/ 2133600 w 2133600"/>
                <a:gd name="T25" fmla="*/ 865505 h 1731010"/>
                <a:gd name="T26" fmla="*/ 1853033 w 2133600"/>
                <a:gd name="T27" fmla="*/ 1036424 h 1731010"/>
                <a:gd name="T28" fmla="*/ 1990676 w 2133600"/>
                <a:gd name="T29" fmla="*/ 1298258 h 1731010"/>
                <a:gd name="T30" fmla="*/ 1642363 w 2133600"/>
                <a:gd name="T31" fmla="*/ 1332464 h 1731010"/>
                <a:gd name="T32" fmla="*/ 1600200 w 2133600"/>
                <a:gd name="T33" fmla="*/ 1615054 h 1731010"/>
                <a:gd name="T34" fmla="*/ 1277471 w 2133600"/>
                <a:gd name="T35" fmla="*/ 1503383 h 1731010"/>
                <a:gd name="T36" fmla="*/ 1066800 w 2133600"/>
                <a:gd name="T37" fmla="*/ 1731010 h 1731010"/>
                <a:gd name="T38" fmla="*/ 856129 w 2133600"/>
                <a:gd name="T39" fmla="*/ 1503383 h 1731010"/>
                <a:gd name="T40" fmla="*/ 533400 w 2133600"/>
                <a:gd name="T41" fmla="*/ 1615054 h 1731010"/>
                <a:gd name="T42" fmla="*/ 491237 w 2133600"/>
                <a:gd name="T43" fmla="*/ 1332464 h 1731010"/>
                <a:gd name="T44" fmla="*/ 142924 w 2133600"/>
                <a:gd name="T45" fmla="*/ 1298258 h 1731010"/>
                <a:gd name="T46" fmla="*/ 280567 w 2133600"/>
                <a:gd name="T47" fmla="*/ 1036424 h 1731010"/>
                <a:gd name="T48" fmla="*/ 0 w 2133600"/>
                <a:gd name="T49" fmla="*/ 865505 h 173101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133600"/>
                <a:gd name="T76" fmla="*/ 0 h 1731010"/>
                <a:gd name="T77" fmla="*/ 2133600 w 2133600"/>
                <a:gd name="T78" fmla="*/ 1731010 h 173101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133600" h="1731010">
                  <a:moveTo>
                    <a:pt x="0" y="865505"/>
                  </a:moveTo>
                  <a:lnTo>
                    <a:pt x="280567" y="694586"/>
                  </a:lnTo>
                  <a:lnTo>
                    <a:pt x="142924" y="432753"/>
                  </a:lnTo>
                  <a:lnTo>
                    <a:pt x="491237" y="398546"/>
                  </a:lnTo>
                  <a:lnTo>
                    <a:pt x="533400" y="115956"/>
                  </a:lnTo>
                  <a:lnTo>
                    <a:pt x="856129" y="227627"/>
                  </a:lnTo>
                  <a:lnTo>
                    <a:pt x="1066800" y="0"/>
                  </a:lnTo>
                  <a:lnTo>
                    <a:pt x="1277471" y="227627"/>
                  </a:lnTo>
                  <a:lnTo>
                    <a:pt x="1600200" y="115956"/>
                  </a:lnTo>
                  <a:lnTo>
                    <a:pt x="1642363" y="398546"/>
                  </a:lnTo>
                  <a:lnTo>
                    <a:pt x="1990676" y="432753"/>
                  </a:lnTo>
                  <a:lnTo>
                    <a:pt x="1853033" y="694586"/>
                  </a:lnTo>
                  <a:lnTo>
                    <a:pt x="2133600" y="865505"/>
                  </a:lnTo>
                  <a:lnTo>
                    <a:pt x="1853033" y="1036424"/>
                  </a:lnTo>
                  <a:lnTo>
                    <a:pt x="1990676" y="1298258"/>
                  </a:lnTo>
                  <a:lnTo>
                    <a:pt x="1642363" y="1332464"/>
                  </a:lnTo>
                  <a:lnTo>
                    <a:pt x="1600200" y="1615054"/>
                  </a:lnTo>
                  <a:lnTo>
                    <a:pt x="1277471" y="1503383"/>
                  </a:lnTo>
                  <a:lnTo>
                    <a:pt x="1066800" y="1731010"/>
                  </a:lnTo>
                  <a:lnTo>
                    <a:pt x="856129" y="1503383"/>
                  </a:lnTo>
                  <a:lnTo>
                    <a:pt x="533400" y="1615054"/>
                  </a:lnTo>
                  <a:lnTo>
                    <a:pt x="491237" y="1332464"/>
                  </a:lnTo>
                  <a:lnTo>
                    <a:pt x="142924" y="1298258"/>
                  </a:lnTo>
                  <a:lnTo>
                    <a:pt x="280567" y="1036424"/>
                  </a:lnTo>
                  <a:lnTo>
                    <a:pt x="0" y="865505"/>
                  </a:lnTo>
                  <a:close/>
                </a:path>
              </a:pathLst>
            </a:custGeom>
            <a:gradFill flip="none" rotWithShape="1">
              <a:gsLst>
                <a:gs pos="40000">
                  <a:schemeClr val="bg1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path path="circle">
                <a:fillToRect l="50000" t="50000" r="50000" b="50000"/>
              </a:path>
              <a:tileRect/>
            </a:gradFill>
            <a:ln w="63500" cmpd="thickThin">
              <a:solidFill>
                <a:srgbClr val="C4591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ja-JP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3" name="テキスト ボックス 11"/>
            <p:cNvSpPr txBox="1">
              <a:spLocks noChangeArrowheads="1"/>
            </p:cNvSpPr>
            <p:nvPr/>
          </p:nvSpPr>
          <p:spPr bwMode="auto">
            <a:xfrm>
              <a:off x="4509859" y="3764942"/>
              <a:ext cx="1871157" cy="1556576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200" b="1" dirty="0">
                  <a:latin typeface="UD デジタル 教科書体 NP-B" pitchFamily="18" charset="-128"/>
                  <a:ea typeface="UD デジタル 教科書体 NP-B" pitchFamily="18" charset="-128"/>
                  <a:cs typeface="ＭＳ Ｐゴシック" pitchFamily="50" charset="-128"/>
                </a:rPr>
                <a:t>　　　</a:t>
              </a:r>
              <a:r>
                <a:rPr kumimoji="1" lang="ja-JP" altLang="en-US" sz="14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か ら だ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ねむれない、だるい、</a:t>
              </a:r>
              <a:endParaRPr kumimoji="1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頭がいたい、おなかが</a:t>
              </a:r>
              <a:endParaRPr kumimoji="1" lang="en-US" alt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いたい、食欲がない、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ドキドキする、おねしょをする、すぐつかれる、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くらくらする、など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endParaRPr>
            </a:p>
          </p:txBody>
        </p:sp>
        <p:sp>
          <p:nvSpPr>
            <p:cNvPr id="28" name="テキスト ボックス 11"/>
            <p:cNvSpPr txBox="1">
              <a:spLocks noChangeArrowheads="1"/>
            </p:cNvSpPr>
            <p:nvPr/>
          </p:nvSpPr>
          <p:spPr bwMode="auto">
            <a:xfrm>
              <a:off x="2165003" y="5772518"/>
              <a:ext cx="2678359" cy="1591175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4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こ</a:t>
              </a:r>
              <a:r>
                <a:rPr kumimoji="1" lang="ja-JP" altLang="en-US" sz="1400" b="1" i="0" u="sng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 </a:t>
              </a:r>
              <a:r>
                <a:rPr kumimoji="1" lang="ja-JP" altLang="en-US" sz="1400" b="1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こ ろ</a:t>
              </a:r>
              <a:endParaRPr kumimoji="1" lang="ja-JP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心配になる、こわくなる、落ち込む、やる気がなくなる、悲しくなる、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ひとりぼっち感、大げさに感じる、ちょっとしたことが心配になる、</a:t>
              </a:r>
              <a:endPara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たいしたことないと考えてしまう、　</a:t>
              </a:r>
              <a:endParaRPr kumimoji="1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</a:t>
              </a: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イライラする、モヤモヤする、</a:t>
              </a:r>
              <a:endParaRPr kumimoji="1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　　くよくよしてしまう、な</a:t>
              </a:r>
              <a:r>
                <a:rPr kumimoji="1" lang="ja-JP" alt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ど</a:t>
              </a:r>
              <a:r>
                <a:rPr kumimoji="1" lang="ja-JP" altLang="en-US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UD デジタル 教科書体 NP-B" pitchFamily="18" charset="-128"/>
                  <a:ea typeface="UD デジタル 教科書体 NP-B" pitchFamily="18" charset="-128"/>
                  <a:cs typeface="ＭＳ Ｐゴシック" pitchFamily="50" charset="-128"/>
                </a:rPr>
                <a:t>　　</a:t>
              </a:r>
              <a:endParaRPr kumimoji="1" lang="en-US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UD デジタル 教科書体 NP-B" pitchFamily="18" charset="-128"/>
                <a:ea typeface="UD デジタル 教科書体 NP-B" pitchFamily="18" charset="-128"/>
                <a:cs typeface="ＭＳ Ｐゴシック" pitchFamily="50" charset="-128"/>
              </a:endParaRPr>
            </a:p>
          </p:txBody>
        </p:sp>
        <p:sp>
          <p:nvSpPr>
            <p:cNvPr id="26" name="五角形 25"/>
            <p:cNvSpPr/>
            <p:nvPr/>
          </p:nvSpPr>
          <p:spPr>
            <a:xfrm rot="6773203">
              <a:off x="599981" y="3332405"/>
              <a:ext cx="2261718" cy="2218340"/>
            </a:xfrm>
            <a:prstGeom prst="pentagon">
              <a:avLst/>
            </a:prstGeom>
            <a:noFill/>
            <a:ln w="63500" cmpd="thickThin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五角形 18"/>
            <p:cNvSpPr/>
            <p:nvPr/>
          </p:nvSpPr>
          <p:spPr>
            <a:xfrm rot="15007556">
              <a:off x="4204483" y="3677410"/>
              <a:ext cx="2189347" cy="2097636"/>
            </a:xfrm>
            <a:prstGeom prst="pentagon">
              <a:avLst/>
            </a:prstGeom>
            <a:noFill/>
            <a:ln w="63500" cmpd="thickThin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五角形 26"/>
            <p:cNvSpPr/>
            <p:nvPr/>
          </p:nvSpPr>
          <p:spPr>
            <a:xfrm>
              <a:off x="1896578" y="5491394"/>
              <a:ext cx="3323813" cy="2036773"/>
            </a:xfrm>
            <a:prstGeom prst="pentagon">
              <a:avLst/>
            </a:prstGeom>
            <a:noFill/>
            <a:ln w="63500" cmpd="thickThin">
              <a:solidFill>
                <a:srgbClr val="00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270" name="テキスト ボックス 35"/>
            <p:cNvSpPr txBox="1">
              <a:spLocks noChangeArrowheads="1"/>
            </p:cNvSpPr>
            <p:nvPr/>
          </p:nvSpPr>
          <p:spPr bwMode="auto">
            <a:xfrm>
              <a:off x="2632159" y="4620110"/>
              <a:ext cx="1836204" cy="64807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400" b="1" i="0" u="none" strike="noStrike" cap="none" normalizeH="0" baseline="0" dirty="0">
                  <a:ln>
                    <a:noFill/>
                  </a:ln>
                  <a:solidFill>
                    <a:srgbClr val="4D1C1B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新型コロナウイルスの</a:t>
              </a:r>
              <a:endParaRPr kumimoji="1" lang="en-US" altLang="ja-JP" sz="1400" b="1" i="0" u="none" strike="noStrike" cap="none" normalizeH="0" baseline="0" dirty="0">
                <a:ln>
                  <a:noFill/>
                </a:ln>
                <a:solidFill>
                  <a:srgbClr val="4D1C1B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400" b="1" i="0" u="none" strike="noStrike" cap="none" normalizeH="0" baseline="0" dirty="0">
                  <a:ln>
                    <a:noFill/>
                  </a:ln>
                  <a:solidFill>
                    <a:srgbClr val="4D1C1B"/>
                  </a:solidFill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rPr>
                <a:t>流行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515382" y="169986"/>
            <a:ext cx="571182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9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では、どうすればよいのでしょう？</a:t>
            </a:r>
            <a:endParaRPr kumimoji="1" lang="en-US" altLang="ja-JP" sz="12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0" marR="0" lvl="0" indent="139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1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0" marR="0" lvl="0" indent="139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ウィルス</a:t>
            </a:r>
            <a:r>
              <a:rPr kumimoji="1" lang="ja-JP" altLang="en-US" sz="1400" b="1" i="0" u="none" strike="noStrike" cap="none" normalizeH="0" baseline="0" dirty="0" err="1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たい</a:t>
            </a:r>
            <a:r>
              <a:rPr kumimoji="1" lang="ja-JP" altLang="en-US" sz="14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さく　</a:t>
            </a:r>
            <a:r>
              <a:rPr kumimoji="1" lang="ja-JP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➡</a:t>
            </a:r>
            <a:r>
              <a:rPr kumimoji="1" lang="ja-JP" altLang="en-US" sz="14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　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①てをあらおう！　②いえですごそう！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0" marR="0" lvl="0" indent="139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ストレス</a:t>
            </a:r>
            <a:r>
              <a:rPr kumimoji="1" lang="ja-JP" altLang="en-US" sz="1400" b="1" i="0" u="none" strike="noStrike" cap="none" normalizeH="0" baseline="0" dirty="0" err="1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たい</a:t>
            </a:r>
            <a:r>
              <a:rPr kumimoji="1" lang="ja-JP" altLang="en-US" sz="14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さく</a:t>
            </a:r>
            <a:endParaRPr kumimoji="1" lang="en-US" altLang="ja-JP" sz="14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</p:txBody>
      </p:sp>
      <p:sp>
        <p:nvSpPr>
          <p:cNvPr id="14372" name="角丸四角形 62"/>
          <p:cNvSpPr>
            <a:spLocks noChangeArrowheads="1"/>
          </p:cNvSpPr>
          <p:nvPr/>
        </p:nvSpPr>
        <p:spPr bwMode="auto">
          <a:xfrm>
            <a:off x="220390" y="2396716"/>
            <a:ext cx="2171700" cy="1479600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生活を整える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いつもどおりに、寝る・起きる・食</a:t>
            </a:r>
            <a:r>
              <a:rPr kumimoji="1" lang="ja-JP" altLang="en-US" sz="1100" b="1" i="0" u="none" strike="noStrike" cap="none" normalizeH="0" baseline="0" dirty="0" err="1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ベ</a:t>
            </a:r>
            <a:r>
              <a:rPr kumimoji="1" lang="ja-JP" altLang="en-US" sz="11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る・運動・学習する。自分のリズムや、ペースですごす。やりたかったことにチャレンジ。</a:t>
            </a:r>
            <a:endParaRPr kumimoji="1" lang="en-US" altLang="ja-JP" sz="11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でも無理はしない！　　</a:t>
            </a:r>
            <a:r>
              <a:rPr kumimoji="1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　　　　　</a:t>
            </a:r>
            <a:endParaRPr kumimoji="1" lang="ja-JP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14373" name="角丸四角形 63"/>
          <p:cNvSpPr>
            <a:spLocks noChangeArrowheads="1"/>
          </p:cNvSpPr>
          <p:nvPr/>
        </p:nvSpPr>
        <p:spPr bwMode="auto">
          <a:xfrm>
            <a:off x="2408237" y="2396716"/>
            <a:ext cx="2041525" cy="1479600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リラックス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1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深呼吸や</a:t>
            </a:r>
            <a:r>
              <a:rPr kumimoji="1" lang="ja-JP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ストレッチ、あたたかいお茶を飲む、好きな音楽を</a:t>
            </a:r>
            <a:r>
              <a:rPr kumimoji="1" lang="ja-JP" altLang="en-US" sz="11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きいたり本をよむ、絵をかく、自分の好きなこと</a:t>
            </a:r>
            <a:r>
              <a:rPr kumimoji="1" lang="ja-JP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をしてみる。</a:t>
            </a:r>
            <a:endParaRPr kumimoji="1" lang="ja-JP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14374" name="角丸四角形 64"/>
          <p:cNvSpPr>
            <a:spLocks noChangeArrowheads="1"/>
          </p:cNvSpPr>
          <p:nvPr/>
        </p:nvSpPr>
        <p:spPr bwMode="auto">
          <a:xfrm>
            <a:off x="4462797" y="2396716"/>
            <a:ext cx="2305050" cy="1479550"/>
          </a:xfrm>
          <a:prstGeom prst="roundRect">
            <a:avLst>
              <a:gd name="adj" fmla="val 16667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コミュニケーション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家族や友だちなどとおしゃべり。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気になることや困ったことがあれば、学校や身近な人</a:t>
            </a:r>
            <a:r>
              <a:rPr lang="ja-JP" altLang="en-US" sz="11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、電話などで</a:t>
            </a:r>
            <a:r>
              <a:rPr kumimoji="1" lang="ja-JP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きいてみる。</a:t>
            </a:r>
            <a:r>
              <a:rPr kumimoji="1" lang="ja-JP" altLang="en-US" sz="11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（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下に番号があります）</a:t>
            </a:r>
            <a:endParaRPr kumimoji="1" lang="ja-JP" sz="11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14375" name="Rectangle 39"/>
          <p:cNvSpPr>
            <a:spLocks noChangeArrowheads="1"/>
          </p:cNvSpPr>
          <p:nvPr/>
        </p:nvSpPr>
        <p:spPr bwMode="auto">
          <a:xfrm>
            <a:off x="405944" y="5977080"/>
            <a:ext cx="59011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9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一日も早く</a:t>
            </a:r>
            <a:r>
              <a:rPr kumimoji="1" lang="ja-JP" altLang="en-US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みな</a:t>
            </a:r>
            <a:r>
              <a:rPr kumimoji="1" 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さんが学校に登校できる日が来ることを願っています。</a:t>
            </a:r>
            <a:endParaRPr kumimoji="1" lang="en-US" altLang="ja-JP" sz="12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0" marR="0" lvl="0" indent="139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悩みや不安ごとがあれば、学校に相談してくださいね。</a:t>
            </a:r>
            <a:endParaRPr kumimoji="1" lang="en-US" altLang="ja-JP" sz="12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0" marR="0" lvl="0" indent="1397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また、次のよう</a:t>
            </a:r>
            <a:r>
              <a:rPr kumimoji="1" lang="ja-JP" altLang="en-US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に学校やほかの</a:t>
            </a:r>
            <a:r>
              <a:rPr kumimoji="1" lang="ja-JP" sz="12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相談窓口もありますので是非、活用してください。</a:t>
            </a:r>
            <a:endParaRPr kumimoji="1" lang="ja-JP" sz="12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14376" name="テキスト ボックス 2"/>
          <p:cNvSpPr txBox="1">
            <a:spLocks noChangeArrowheads="1"/>
          </p:cNvSpPr>
          <p:nvPr/>
        </p:nvSpPr>
        <p:spPr bwMode="auto">
          <a:xfrm>
            <a:off x="515382" y="6696141"/>
            <a:ext cx="6006008" cy="306132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●学校の電話番号：</a:t>
            </a:r>
            <a:r>
              <a:rPr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○○○ー○○○○</a:t>
            </a:r>
            <a:endParaRPr lang="en-US" altLang="ja-JP" sz="14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</a:t>
            </a:r>
            <a:r>
              <a:rPr kumimoji="1" lang="ja-JP" altLang="en-US" sz="1400" b="1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担任や保健室の先生など、自分が話しやすい人に連絡しましょう。</a:t>
            </a:r>
            <a:endParaRPr kumimoji="1" lang="en-US" altLang="ja-JP" sz="1400" b="1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●大阪市こども相談センター電話教育相談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こども専用　０６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-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４３０１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-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３１４０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保護者専用　０６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-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４３０１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-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３１４１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月曜日～金曜日　午前９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: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００～午後７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: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００（祝日・年末年始は休みです）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●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24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時間子どもＳＯＳダイヤル（無料）　　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24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時間対応の電話相談窓口です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０１２０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-0-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７８３１０（一部のＩＰ電話からはつながりません）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●</a:t>
            </a:r>
            <a:r>
              <a:rPr lang="en-US" altLang="ja-JP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LINE</a:t>
            </a: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による相談窓口</a:t>
            </a: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学校から配付されたプリントにのっている二次元コードから、専用のＬＩＮＥアカウント</a:t>
            </a:r>
            <a:endParaRPr lang="en-US" altLang="ja-JP" sz="11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　を登録してください。わからなければ学校の先生に聞いてください。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1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1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2885526" y="906891"/>
            <a:ext cx="1322221" cy="1034343"/>
            <a:chOff x="2924944" y="740532"/>
            <a:chExt cx="1501143" cy="1332148"/>
          </a:xfrm>
        </p:grpSpPr>
        <p:sp>
          <p:nvSpPr>
            <p:cNvPr id="31" name="星 16 130"/>
            <p:cNvSpPr>
              <a:spLocks noChangeArrowheads="1"/>
            </p:cNvSpPr>
            <p:nvPr/>
          </p:nvSpPr>
          <p:spPr bwMode="auto">
            <a:xfrm>
              <a:off x="2924944" y="740532"/>
              <a:ext cx="1501143" cy="1332148"/>
            </a:xfrm>
            <a:prstGeom prst="star16">
              <a:avLst>
                <a:gd name="adj" fmla="val 37500"/>
              </a:avLst>
            </a:prstGeom>
            <a:solidFill>
              <a:srgbClr val="FBE5D6">
                <a:alpha val="54117"/>
              </a:srgbClr>
            </a:solidFill>
            <a:ln w="63500" cmpd="thickThin">
              <a:solidFill>
                <a:srgbClr val="843C0C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32" name="グループ化 25"/>
            <p:cNvGrpSpPr>
              <a:grpSpLocks/>
            </p:cNvGrpSpPr>
            <p:nvPr/>
          </p:nvGrpSpPr>
          <p:grpSpPr bwMode="auto">
            <a:xfrm>
              <a:off x="3172330" y="917539"/>
              <a:ext cx="1058292" cy="864096"/>
              <a:chOff x="0" y="0"/>
              <a:chExt cx="11308" cy="8908"/>
            </a:xfrm>
          </p:grpSpPr>
          <p:sp>
            <p:nvSpPr>
              <p:cNvPr id="33" name="五角形 24"/>
              <p:cNvSpPr>
                <a:spLocks noChangeArrowheads="1"/>
              </p:cNvSpPr>
              <p:nvPr/>
            </p:nvSpPr>
            <p:spPr bwMode="auto">
              <a:xfrm rot="155689">
                <a:off x="3653" y="6381"/>
                <a:ext cx="3322" cy="2527"/>
              </a:xfrm>
              <a:prstGeom prst="pentagon">
                <a:avLst/>
              </a:prstGeom>
              <a:solidFill>
                <a:srgbClr val="FFFFFF"/>
              </a:solidFill>
              <a:ln w="38100" cmpd="thickThin">
                <a:solidFill>
                  <a:srgbClr val="538135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" name="星 16 99"/>
              <p:cNvSpPr>
                <a:spLocks noChangeArrowheads="1"/>
              </p:cNvSpPr>
              <p:nvPr/>
            </p:nvSpPr>
            <p:spPr bwMode="auto">
              <a:xfrm rot="21271692">
                <a:off x="2700" y="2476"/>
                <a:ext cx="4812" cy="4905"/>
              </a:xfrm>
              <a:prstGeom prst="star16">
                <a:avLst>
                  <a:gd name="adj" fmla="val 37500"/>
                </a:avLst>
              </a:prstGeom>
              <a:gradFill flip="none" rotWithShape="1">
                <a:gsLst>
                  <a:gs pos="31000">
                    <a:schemeClr val="bg1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path path="circle">
                  <a:fillToRect l="50000" t="50000" r="50000" b="50000"/>
                </a:path>
                <a:tileRect/>
              </a:gradFill>
              <a:ln w="44450" cmpd="dbl">
                <a:solidFill>
                  <a:srgbClr val="843C0C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" name="五角形 129"/>
              <p:cNvSpPr>
                <a:spLocks noChangeArrowheads="1"/>
              </p:cNvSpPr>
              <p:nvPr/>
            </p:nvSpPr>
            <p:spPr bwMode="auto">
              <a:xfrm rot="-5781629">
                <a:off x="6987" y="1904"/>
                <a:ext cx="2540" cy="3693"/>
              </a:xfrm>
              <a:prstGeom prst="pentagon">
                <a:avLst/>
              </a:prstGeom>
              <a:solidFill>
                <a:srgbClr val="FFFFFF"/>
              </a:solidFill>
              <a:ln w="38100" cmpd="thickThin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" name="五角形 19"/>
              <p:cNvSpPr>
                <a:spLocks noChangeArrowheads="1"/>
              </p:cNvSpPr>
              <p:nvPr/>
            </p:nvSpPr>
            <p:spPr bwMode="auto">
              <a:xfrm rot="4642736">
                <a:off x="510" y="3524"/>
                <a:ext cx="2540" cy="3559"/>
              </a:xfrm>
              <a:prstGeom prst="pentagon">
                <a:avLst/>
              </a:prstGeom>
              <a:solidFill>
                <a:srgbClr val="FFF2CC"/>
              </a:solidFill>
              <a:ln w="38100" cmpd="thickThin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7" name="五角形 20"/>
              <p:cNvSpPr>
                <a:spLocks noChangeArrowheads="1"/>
              </p:cNvSpPr>
              <p:nvPr/>
            </p:nvSpPr>
            <p:spPr bwMode="auto">
              <a:xfrm rot="-3595076">
                <a:off x="7654" y="5142"/>
                <a:ext cx="3304" cy="4005"/>
              </a:xfrm>
              <a:prstGeom prst="pentagon">
                <a:avLst/>
              </a:prstGeom>
              <a:solidFill>
                <a:srgbClr val="FFFFFF"/>
              </a:solidFill>
              <a:ln w="38100" cmpd="thickThin">
                <a:solidFill>
                  <a:srgbClr val="2F549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8" name="五角形 21"/>
              <p:cNvSpPr>
                <a:spLocks noChangeArrowheads="1"/>
              </p:cNvSpPr>
              <p:nvPr/>
            </p:nvSpPr>
            <p:spPr bwMode="auto">
              <a:xfrm rot="-10424521">
                <a:off x="4034" y="0"/>
                <a:ext cx="2995" cy="2349"/>
              </a:xfrm>
              <a:prstGeom prst="pentagon">
                <a:avLst/>
              </a:prstGeom>
              <a:solidFill>
                <a:srgbClr val="D9E2F3"/>
              </a:solidFill>
              <a:ln w="38100" cmpd="thickThin">
                <a:solidFill>
                  <a:srgbClr val="2F549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9" name="五角形 22"/>
              <p:cNvSpPr>
                <a:spLocks noChangeArrowheads="1"/>
              </p:cNvSpPr>
              <p:nvPr/>
            </p:nvSpPr>
            <p:spPr bwMode="auto">
              <a:xfrm rot="3067669">
                <a:off x="1271" y="6095"/>
                <a:ext cx="1802" cy="2488"/>
              </a:xfrm>
              <a:prstGeom prst="pentagon">
                <a:avLst/>
              </a:prstGeom>
              <a:solidFill>
                <a:srgbClr val="E2EFD9"/>
              </a:solidFill>
              <a:ln w="38100" cmpd="thickThin">
                <a:solidFill>
                  <a:srgbClr val="538135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40" name="五角形 23"/>
              <p:cNvSpPr>
                <a:spLocks noChangeArrowheads="1"/>
              </p:cNvSpPr>
              <p:nvPr/>
            </p:nvSpPr>
            <p:spPr bwMode="auto">
              <a:xfrm rot="6784903">
                <a:off x="319" y="1809"/>
                <a:ext cx="3150" cy="2845"/>
              </a:xfrm>
              <a:prstGeom prst="pentagon">
                <a:avLst/>
              </a:prstGeom>
              <a:solidFill>
                <a:srgbClr val="FFFFFF"/>
              </a:solidFill>
              <a:ln w="38100" cmpd="thickThin">
                <a:solidFill>
                  <a:srgbClr val="2F549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80183" y="1519239"/>
            <a:ext cx="1597955" cy="637263"/>
            <a:chOff x="2195" y="2908"/>
            <a:chExt cx="2517" cy="1002"/>
          </a:xfrm>
        </p:grpSpPr>
        <p:sp>
          <p:nvSpPr>
            <p:cNvPr id="3" name="上矢印 47"/>
            <p:cNvSpPr>
              <a:spLocks noChangeArrowheads="1"/>
            </p:cNvSpPr>
            <p:nvPr/>
          </p:nvSpPr>
          <p:spPr bwMode="auto">
            <a:xfrm rot="3744327">
              <a:off x="3063" y="2680"/>
              <a:ext cx="362" cy="2097"/>
            </a:xfrm>
            <a:prstGeom prst="upArrow">
              <a:avLst>
                <a:gd name="adj1" fmla="val 50000"/>
                <a:gd name="adj2" fmla="val 103845"/>
              </a:avLst>
            </a:pr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" name="Arc 4"/>
            <p:cNvSpPr>
              <a:spLocks/>
            </p:cNvSpPr>
            <p:nvPr/>
          </p:nvSpPr>
          <p:spPr bwMode="auto">
            <a:xfrm rot="2336188">
              <a:off x="3672" y="2908"/>
              <a:ext cx="1040" cy="861"/>
            </a:xfrm>
            <a:custGeom>
              <a:avLst/>
              <a:gdLst>
                <a:gd name="G0" fmla="+- 12340 0 0"/>
                <a:gd name="G1" fmla="+- 21600 0 0"/>
                <a:gd name="G2" fmla="+- 21600 0 0"/>
                <a:gd name="T0" fmla="*/ 0 w 32078"/>
                <a:gd name="T1" fmla="*/ 3872 h 21600"/>
                <a:gd name="T2" fmla="*/ 32078 w 32078"/>
                <a:gd name="T3" fmla="*/ 12827 h 21600"/>
                <a:gd name="T4" fmla="*/ 12340 w 3207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078" h="21600" fill="none" extrusionOk="0">
                  <a:moveTo>
                    <a:pt x="-1" y="3871"/>
                  </a:moveTo>
                  <a:cubicBezTo>
                    <a:pt x="3621" y="1351"/>
                    <a:pt x="7927" y="0"/>
                    <a:pt x="12340" y="0"/>
                  </a:cubicBezTo>
                  <a:cubicBezTo>
                    <a:pt x="20875" y="0"/>
                    <a:pt x="28611" y="5026"/>
                    <a:pt x="32078" y="12826"/>
                  </a:cubicBezTo>
                </a:path>
                <a:path w="32078" h="21600" stroke="0" extrusionOk="0">
                  <a:moveTo>
                    <a:pt x="-1" y="3871"/>
                  </a:moveTo>
                  <a:cubicBezTo>
                    <a:pt x="3621" y="1351"/>
                    <a:pt x="7927" y="0"/>
                    <a:pt x="12340" y="0"/>
                  </a:cubicBezTo>
                  <a:cubicBezTo>
                    <a:pt x="20875" y="0"/>
                    <a:pt x="28611" y="5026"/>
                    <a:pt x="32078" y="12826"/>
                  </a:cubicBezTo>
                  <a:lnTo>
                    <a:pt x="12340" y="21600"/>
                  </a:lnTo>
                  <a:close/>
                </a:path>
              </a:pathLst>
            </a:custGeom>
            <a:noFill/>
            <a:ln w="38100">
              <a:solidFill>
                <a:srgbClr val="FF3399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3249613" y="2043113"/>
            <a:ext cx="515937" cy="387350"/>
            <a:chOff x="5547" y="3619"/>
            <a:chExt cx="813" cy="611"/>
          </a:xfrm>
        </p:grpSpPr>
        <p:sp>
          <p:nvSpPr>
            <p:cNvPr id="6" name="上矢印 45"/>
            <p:cNvSpPr>
              <a:spLocks noChangeArrowheads="1"/>
            </p:cNvSpPr>
            <p:nvPr/>
          </p:nvSpPr>
          <p:spPr bwMode="auto">
            <a:xfrm>
              <a:off x="5730" y="3843"/>
              <a:ext cx="342" cy="333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Arc 7"/>
            <p:cNvSpPr>
              <a:spLocks/>
            </p:cNvSpPr>
            <p:nvPr/>
          </p:nvSpPr>
          <p:spPr bwMode="auto">
            <a:xfrm rot="-989568">
              <a:off x="5547" y="3619"/>
              <a:ext cx="813" cy="611"/>
            </a:xfrm>
            <a:custGeom>
              <a:avLst/>
              <a:gdLst>
                <a:gd name="G0" fmla="+- 12340 0 0"/>
                <a:gd name="G1" fmla="+- 21600 0 0"/>
                <a:gd name="G2" fmla="+- 21600 0 0"/>
                <a:gd name="T0" fmla="*/ 0 w 32078"/>
                <a:gd name="T1" fmla="*/ 3872 h 21600"/>
                <a:gd name="T2" fmla="*/ 32078 w 32078"/>
                <a:gd name="T3" fmla="*/ 12827 h 21600"/>
                <a:gd name="T4" fmla="*/ 12340 w 3207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078" h="21600" fill="none" extrusionOk="0">
                  <a:moveTo>
                    <a:pt x="-1" y="3871"/>
                  </a:moveTo>
                  <a:cubicBezTo>
                    <a:pt x="3621" y="1351"/>
                    <a:pt x="7927" y="0"/>
                    <a:pt x="12340" y="0"/>
                  </a:cubicBezTo>
                  <a:cubicBezTo>
                    <a:pt x="20875" y="0"/>
                    <a:pt x="28611" y="5026"/>
                    <a:pt x="32078" y="12826"/>
                  </a:cubicBezTo>
                </a:path>
                <a:path w="32078" h="21600" stroke="0" extrusionOk="0">
                  <a:moveTo>
                    <a:pt x="-1" y="3871"/>
                  </a:moveTo>
                  <a:cubicBezTo>
                    <a:pt x="3621" y="1351"/>
                    <a:pt x="7927" y="0"/>
                    <a:pt x="12340" y="0"/>
                  </a:cubicBezTo>
                  <a:cubicBezTo>
                    <a:pt x="20875" y="0"/>
                    <a:pt x="28611" y="5026"/>
                    <a:pt x="32078" y="12826"/>
                  </a:cubicBezTo>
                  <a:lnTo>
                    <a:pt x="12340" y="21600"/>
                  </a:lnTo>
                  <a:close/>
                </a:path>
              </a:pathLst>
            </a:custGeom>
            <a:noFill/>
            <a:ln w="38100">
              <a:solidFill>
                <a:srgbClr val="FF3399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4279900" y="1530350"/>
            <a:ext cx="1376363" cy="684213"/>
            <a:chOff x="7068" y="2803"/>
            <a:chExt cx="2167" cy="1076"/>
          </a:xfrm>
        </p:grpSpPr>
        <p:sp>
          <p:nvSpPr>
            <p:cNvPr id="13" name="上矢印 50"/>
            <p:cNvSpPr>
              <a:spLocks noChangeArrowheads="1"/>
            </p:cNvSpPr>
            <p:nvPr/>
          </p:nvSpPr>
          <p:spPr bwMode="auto">
            <a:xfrm rot="-3978210">
              <a:off x="8076" y="2721"/>
              <a:ext cx="363" cy="1954"/>
            </a:xfrm>
            <a:prstGeom prst="upArrow">
              <a:avLst>
                <a:gd name="adj1" fmla="val 50000"/>
                <a:gd name="adj2" fmla="val 103846"/>
              </a:avLst>
            </a:prstGeom>
            <a:solidFill>
              <a:srgbClr val="FF33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Arc 13"/>
            <p:cNvSpPr>
              <a:spLocks/>
            </p:cNvSpPr>
            <p:nvPr/>
          </p:nvSpPr>
          <p:spPr bwMode="auto">
            <a:xfrm rot="17591510">
              <a:off x="6979" y="2892"/>
              <a:ext cx="1040" cy="861"/>
            </a:xfrm>
            <a:custGeom>
              <a:avLst/>
              <a:gdLst>
                <a:gd name="G0" fmla="+- 12340 0 0"/>
                <a:gd name="G1" fmla="+- 21600 0 0"/>
                <a:gd name="G2" fmla="+- 21600 0 0"/>
                <a:gd name="T0" fmla="*/ 0 w 32078"/>
                <a:gd name="T1" fmla="*/ 3872 h 21600"/>
                <a:gd name="T2" fmla="*/ 32078 w 32078"/>
                <a:gd name="T3" fmla="*/ 12827 h 21600"/>
                <a:gd name="T4" fmla="*/ 12340 w 3207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078" h="21600" fill="none" extrusionOk="0">
                  <a:moveTo>
                    <a:pt x="-1" y="3871"/>
                  </a:moveTo>
                  <a:cubicBezTo>
                    <a:pt x="3621" y="1351"/>
                    <a:pt x="7927" y="0"/>
                    <a:pt x="12340" y="0"/>
                  </a:cubicBezTo>
                  <a:cubicBezTo>
                    <a:pt x="20875" y="0"/>
                    <a:pt x="28611" y="5026"/>
                    <a:pt x="32078" y="12826"/>
                  </a:cubicBezTo>
                </a:path>
                <a:path w="32078" h="21600" stroke="0" extrusionOk="0">
                  <a:moveTo>
                    <a:pt x="-1" y="3871"/>
                  </a:moveTo>
                  <a:cubicBezTo>
                    <a:pt x="3621" y="1351"/>
                    <a:pt x="7927" y="0"/>
                    <a:pt x="12340" y="0"/>
                  </a:cubicBezTo>
                  <a:cubicBezTo>
                    <a:pt x="20875" y="0"/>
                    <a:pt x="28611" y="5026"/>
                    <a:pt x="32078" y="12826"/>
                  </a:cubicBezTo>
                  <a:lnTo>
                    <a:pt x="12340" y="21600"/>
                  </a:lnTo>
                  <a:close/>
                </a:path>
              </a:pathLst>
            </a:custGeom>
            <a:noFill/>
            <a:ln w="38100">
              <a:solidFill>
                <a:srgbClr val="FF3399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5" name="角丸四角形 69"/>
          <p:cNvSpPr>
            <a:spLocks noChangeArrowheads="1"/>
          </p:cNvSpPr>
          <p:nvPr/>
        </p:nvSpPr>
        <p:spPr bwMode="auto">
          <a:xfrm>
            <a:off x="1003715" y="4005268"/>
            <a:ext cx="4511675" cy="1234999"/>
          </a:xfrm>
          <a:prstGeom prst="roundRect">
            <a:avLst>
              <a:gd name="adj" fmla="val 16667"/>
            </a:avLst>
          </a:prstGeom>
          <a:noFill/>
          <a:ln w="63500" cmpd="dbl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995472" y="4051257"/>
            <a:ext cx="4683034" cy="1220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今まで経験したことがないことに出会ったとき、</a:t>
            </a:r>
            <a:endParaRPr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  <a:p>
            <a:pPr lvl="0" algn="ctr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あなたのからだの調子や気持ちや行動が</a:t>
            </a:r>
          </a:p>
          <a:p>
            <a:pPr lvl="0" algn="ctr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いつも通りではなくなること、</a:t>
            </a:r>
          </a:p>
          <a:p>
            <a:pPr lvl="0" algn="ctr" fontAlgn="base">
              <a:lnSpc>
                <a:spcPts val="22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これは自然なことです。</a:t>
            </a:r>
            <a:endParaRPr lang="ja-JP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05944" y="5324510"/>
            <a:ext cx="61193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≪保護者のみなさんへ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≫こどもが、やたらとまとわりついたり、わがまま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を言ったり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、ふざけたりするなど、いつもと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違う行動をとることが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あります。このような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行動は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、こどもなりの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不安な気もち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のあらわれです。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強く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しからず、こどもの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気もち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r>
              <a:rPr lang="ja-JP" altLang="en-US" sz="1100" b="1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聞いて</a:t>
            </a:r>
            <a:r>
              <a:rPr lang="ja-JP" altLang="en-US" sz="11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あげてください。</a:t>
            </a:r>
            <a:endParaRPr kumimoji="1" lang="en-US" altLang="ja-JP" sz="1100" b="1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360</Words>
  <Application>Microsoft Office PowerPoint</Application>
  <PresentationFormat>A4 210 x 297 mm</PresentationFormat>
  <Paragraphs>62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HG丸ｺﾞｼｯｸM-PRO</vt:lpstr>
      <vt:lpstr>ＭＳ Ｐゴシック</vt:lpstr>
      <vt:lpstr>ＭＳ ゴシック</vt:lpstr>
      <vt:lpstr>UD デジタル 教科書体 NP-B</vt:lpstr>
      <vt:lpstr>メイリオ</vt:lpstr>
      <vt:lpstr>Arial</vt:lpstr>
      <vt:lpstr>Calibri</vt:lpstr>
      <vt:lpstr>Times New Roman</vt:lpstr>
      <vt:lpstr>Office テーマ</vt:lpstr>
      <vt:lpstr>みなさん、こんにちは。 しんがたコロナウイルスの病気が広がり、学校に登校できない日々が続いています。 今までとはちがう毎日に、どうしてよいかわからなかったり、こまったりしていませんか？ こころの専門家といわれるわたしたちから、メッセージをお伝えします。 お役に立てばうれしいです！   今の生活のなかで、私たちはいろいろなストレス（いやな気持ち）を感じるかもしれません。 そのストレスは、主に、からだ、こころ、行動の三つにえいきょうをあたえます。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みなさん、いかがお過ごしですか？ 新型コロナウイルス感染症の広がりにより、学校に登校できない日々が続いています。 今までとは違う毎日にとまどったり、困ったりしていませんか？ 心の専門家といわれる私たちから、メッセージをお伝えします。お役に立てばうれしいです！   今の生活は、私たちにいろいろなストレスを与えます。 そのストレスは、主に、からだ、心、行動の三つに影響を与えます。 </dc:title>
  <dc:creator>河井　美砂</dc:creator>
  <cp:lastModifiedBy>四坂　智和</cp:lastModifiedBy>
  <cp:revision>86</cp:revision>
  <cp:lastPrinted>2020-05-09T01:57:58Z</cp:lastPrinted>
  <dcterms:created xsi:type="dcterms:W3CDTF">2020-04-20T18:21:14Z</dcterms:created>
  <dcterms:modified xsi:type="dcterms:W3CDTF">2020-05-15T04:20:55Z</dcterms:modified>
</cp:coreProperties>
</file>