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handoutMasterIdLst>
    <p:handoutMasterId r:id="rId4"/>
  </p:handoutMasterIdLst>
  <p:sldIdLst>
    <p:sldId id="361" r:id="rId2"/>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玉置　信行" initials="玉置　信行" lastIdx="5" clrIdx="0">
    <p:extLst>
      <p:ext uri="{19B8F6BF-5375-455C-9EA6-DF929625EA0E}">
        <p15:presenceInfo xmlns:p15="http://schemas.microsoft.com/office/powerpoint/2012/main" userId="玉置　信行" providerId="None"/>
      </p:ext>
    </p:extLst>
  </p:cmAuthor>
  <p:cmAuthor id="2" name="山﨑　真由美" initials="山﨑　真由美" lastIdx="5" clrIdx="1">
    <p:extLst>
      <p:ext uri="{19B8F6BF-5375-455C-9EA6-DF929625EA0E}">
        <p15:presenceInfo xmlns:p15="http://schemas.microsoft.com/office/powerpoint/2012/main" userId="山﨑　真由美"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4920" autoAdjust="0"/>
    <p:restoredTop sz="86472" autoAdjust="0"/>
  </p:normalViewPr>
  <p:slideViewPr>
    <p:cSldViewPr snapToGrid="0">
      <p:cViewPr varScale="1">
        <p:scale>
          <a:sx n="63" d="100"/>
          <a:sy n="63" d="100"/>
        </p:scale>
        <p:origin x="612" y="84"/>
      </p:cViewPr>
      <p:guideLst/>
    </p:cSldViewPr>
  </p:slideViewPr>
  <p:outlineViewPr>
    <p:cViewPr>
      <p:scale>
        <a:sx n="33" d="100"/>
        <a:sy n="33" d="100"/>
      </p:scale>
      <p:origin x="0" y="-582"/>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handoutMaster" Target="handoutMasters/handout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38" y="0"/>
            <a:ext cx="2949575" cy="498475"/>
          </a:xfrm>
          <a:prstGeom prst="rect">
            <a:avLst/>
          </a:prstGeom>
        </p:spPr>
        <p:txBody>
          <a:bodyPr vert="horz" lIns="91440" tIns="45720" rIns="91440" bIns="45720" rtlCol="0"/>
          <a:lstStyle>
            <a:lvl1pPr algn="r">
              <a:defRPr sz="1200"/>
            </a:lvl1pPr>
          </a:lstStyle>
          <a:p>
            <a:fld id="{39711DF6-64B2-4ACE-8A16-4137CBEFA1B5}" type="datetimeFigureOut">
              <a:rPr kumimoji="1" lang="ja-JP" altLang="en-US" smtClean="0"/>
              <a:t>2023/8/21</a:t>
            </a:fld>
            <a:endParaRPr kumimoji="1" lang="ja-JP" altLang="en-US"/>
          </a:p>
        </p:txBody>
      </p:sp>
      <p:sp>
        <p:nvSpPr>
          <p:cNvPr id="4" name="フッター プレースホルダー 3"/>
          <p:cNvSpPr>
            <a:spLocks noGrp="1"/>
          </p:cNvSpPr>
          <p:nvPr>
            <p:ph type="ftr" sz="quarter" idx="2"/>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38" y="9440863"/>
            <a:ext cx="2949575" cy="498475"/>
          </a:xfrm>
          <a:prstGeom prst="rect">
            <a:avLst/>
          </a:prstGeom>
        </p:spPr>
        <p:txBody>
          <a:bodyPr vert="horz" lIns="91440" tIns="45720" rIns="91440" bIns="45720" rtlCol="0" anchor="b"/>
          <a:lstStyle>
            <a:lvl1pPr algn="r">
              <a:defRPr sz="1200"/>
            </a:lvl1pPr>
          </a:lstStyle>
          <a:p>
            <a:fld id="{3F923B30-DC32-4AB8-B133-C2BA7B6ECFED}" type="slidenum">
              <a:rPr kumimoji="1" lang="ja-JP" altLang="en-US" smtClean="0"/>
              <a:t>‹#›</a:t>
            </a:fld>
            <a:endParaRPr kumimoji="1" lang="ja-JP" altLang="en-US"/>
          </a:p>
        </p:txBody>
      </p:sp>
    </p:spTree>
    <p:extLst>
      <p:ext uri="{BB962C8B-B14F-4D97-AF65-F5344CB8AC3E}">
        <p14:creationId xmlns:p14="http://schemas.microsoft.com/office/powerpoint/2010/main" val="337713086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07BB0834-6EF6-463D-A0D8-DD1CB1F53B73}" type="datetimeFigureOut">
              <a:rPr kumimoji="1" lang="ja-JP" altLang="en-US" smtClean="0"/>
              <a:t>2023/8/21</a:t>
            </a:fld>
            <a:endParaRPr kumimoji="1" lang="ja-JP" altLang="en-US"/>
          </a:p>
        </p:txBody>
      </p:sp>
      <p:sp>
        <p:nvSpPr>
          <p:cNvPr id="4" name="スライド イメージ プレースホルダー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F4C5C417-CFAD-41CB-A717-1D63D77E04B8}" type="slidenum">
              <a:rPr kumimoji="1" lang="ja-JP" altLang="en-US" smtClean="0"/>
              <a:t>‹#›</a:t>
            </a:fld>
            <a:endParaRPr kumimoji="1" lang="ja-JP" altLang="en-US"/>
          </a:p>
        </p:txBody>
      </p:sp>
    </p:spTree>
    <p:extLst>
      <p:ext uri="{BB962C8B-B14F-4D97-AF65-F5344CB8AC3E}">
        <p14:creationId xmlns:p14="http://schemas.microsoft.com/office/powerpoint/2010/main" val="120446381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4C5C417-CFAD-41CB-A717-1D63D77E04B8}" type="slidenum">
              <a:rPr kumimoji="1" lang="ja-JP" altLang="en-US" smtClean="0"/>
              <a:t>1</a:t>
            </a:fld>
            <a:endParaRPr kumimoji="1" lang="ja-JP" altLang="en-US"/>
          </a:p>
        </p:txBody>
      </p:sp>
    </p:spTree>
    <p:extLst>
      <p:ext uri="{BB962C8B-B14F-4D97-AF65-F5344CB8AC3E}">
        <p14:creationId xmlns:p14="http://schemas.microsoft.com/office/powerpoint/2010/main" val="4584373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D3B99842-F9A5-4026-8164-2B45034AFAD0}" type="datetime1">
              <a:rPr kumimoji="1" lang="ja-JP" altLang="en-US" smtClean="0"/>
              <a:t>2023/8/21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56B7C2B-B192-4D4E-8576-EB2F3D2532E0}" type="slidenum">
              <a:rPr kumimoji="1" lang="ja-JP" altLang="en-US" smtClean="0"/>
              <a:t>‹#›</a:t>
            </a:fld>
            <a:endParaRPr kumimoji="1" lang="ja-JP" altLang="en-US"/>
          </a:p>
        </p:txBody>
      </p:sp>
    </p:spTree>
    <p:extLst>
      <p:ext uri="{BB962C8B-B14F-4D97-AF65-F5344CB8AC3E}">
        <p14:creationId xmlns:p14="http://schemas.microsoft.com/office/powerpoint/2010/main" val="36761681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0B881BA-9FA5-40E4-ACF1-1B1E61141A7B}" type="datetime1">
              <a:rPr kumimoji="1" lang="ja-JP" altLang="en-US" smtClean="0"/>
              <a:t>2023/8/21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56B7C2B-B192-4D4E-8576-EB2F3D2532E0}" type="slidenum">
              <a:rPr kumimoji="1" lang="ja-JP" altLang="en-US" smtClean="0"/>
              <a:t>‹#›</a:t>
            </a:fld>
            <a:endParaRPr kumimoji="1" lang="ja-JP" altLang="en-US"/>
          </a:p>
        </p:txBody>
      </p:sp>
    </p:spTree>
    <p:extLst>
      <p:ext uri="{BB962C8B-B14F-4D97-AF65-F5344CB8AC3E}">
        <p14:creationId xmlns:p14="http://schemas.microsoft.com/office/powerpoint/2010/main" val="30158891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CED1488-36B6-40A9-809C-3ECEA4B1E8B4}" type="datetime1">
              <a:rPr kumimoji="1" lang="ja-JP" altLang="en-US" smtClean="0"/>
              <a:t>2023/8/21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56B7C2B-B192-4D4E-8576-EB2F3D2532E0}" type="slidenum">
              <a:rPr kumimoji="1" lang="ja-JP" altLang="en-US" smtClean="0"/>
              <a:t>‹#›</a:t>
            </a:fld>
            <a:endParaRPr kumimoji="1" lang="ja-JP" altLang="en-US"/>
          </a:p>
        </p:txBody>
      </p:sp>
    </p:spTree>
    <p:extLst>
      <p:ext uri="{BB962C8B-B14F-4D97-AF65-F5344CB8AC3E}">
        <p14:creationId xmlns:p14="http://schemas.microsoft.com/office/powerpoint/2010/main" val="6164471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D4065725-5CFB-4404-99F3-6C895CA95882}" type="datetime1">
              <a:rPr kumimoji="1" lang="ja-JP" altLang="en-US" smtClean="0"/>
              <a:t>2023/8/21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56B7C2B-B192-4D4E-8576-EB2F3D2532E0}" type="slidenum">
              <a:rPr kumimoji="1" lang="ja-JP" altLang="en-US" smtClean="0"/>
              <a:t>‹#›</a:t>
            </a:fld>
            <a:endParaRPr kumimoji="1" lang="ja-JP" altLang="en-US"/>
          </a:p>
        </p:txBody>
      </p:sp>
    </p:spTree>
    <p:extLst>
      <p:ext uri="{BB962C8B-B14F-4D97-AF65-F5344CB8AC3E}">
        <p14:creationId xmlns:p14="http://schemas.microsoft.com/office/powerpoint/2010/main" val="802679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0644A871-067F-4198-9DD4-C42A38F6ACD6}" type="datetime1">
              <a:rPr kumimoji="1" lang="ja-JP" altLang="en-US" smtClean="0"/>
              <a:t>2023/8/21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56B7C2B-B192-4D4E-8576-EB2F3D2532E0}" type="slidenum">
              <a:rPr kumimoji="1" lang="ja-JP" altLang="en-US" smtClean="0"/>
              <a:t>‹#›</a:t>
            </a:fld>
            <a:endParaRPr kumimoji="1" lang="ja-JP" altLang="en-US"/>
          </a:p>
        </p:txBody>
      </p:sp>
    </p:spTree>
    <p:extLst>
      <p:ext uri="{BB962C8B-B14F-4D97-AF65-F5344CB8AC3E}">
        <p14:creationId xmlns:p14="http://schemas.microsoft.com/office/powerpoint/2010/main" val="26225122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ED1AC0D2-47D3-40B1-B77E-2EC41E3B897C}" type="datetime1">
              <a:rPr kumimoji="1" lang="ja-JP" altLang="en-US" smtClean="0"/>
              <a:t>2023/8/21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56B7C2B-B192-4D4E-8576-EB2F3D2532E0}" type="slidenum">
              <a:rPr kumimoji="1" lang="ja-JP" altLang="en-US" smtClean="0"/>
              <a:t>‹#›</a:t>
            </a:fld>
            <a:endParaRPr kumimoji="1" lang="ja-JP" altLang="en-US"/>
          </a:p>
        </p:txBody>
      </p:sp>
    </p:spTree>
    <p:extLst>
      <p:ext uri="{BB962C8B-B14F-4D97-AF65-F5344CB8AC3E}">
        <p14:creationId xmlns:p14="http://schemas.microsoft.com/office/powerpoint/2010/main" val="27148169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D24AAA66-822C-4539-B9FD-11E3C71925F6}" type="datetime1">
              <a:rPr kumimoji="1" lang="ja-JP" altLang="en-US" smtClean="0"/>
              <a:t>2023/8/21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A56B7C2B-B192-4D4E-8576-EB2F3D2532E0}" type="slidenum">
              <a:rPr kumimoji="1" lang="ja-JP" altLang="en-US" smtClean="0"/>
              <a:t>‹#›</a:t>
            </a:fld>
            <a:endParaRPr kumimoji="1" lang="ja-JP" altLang="en-US"/>
          </a:p>
        </p:txBody>
      </p:sp>
    </p:spTree>
    <p:extLst>
      <p:ext uri="{BB962C8B-B14F-4D97-AF65-F5344CB8AC3E}">
        <p14:creationId xmlns:p14="http://schemas.microsoft.com/office/powerpoint/2010/main" val="36706651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F8EBE1C3-88A3-4ECD-B89E-50F861995E0F}" type="datetime1">
              <a:rPr kumimoji="1" lang="ja-JP" altLang="en-US" smtClean="0"/>
              <a:t>2023/8/21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A56B7C2B-B192-4D4E-8576-EB2F3D2532E0}" type="slidenum">
              <a:rPr kumimoji="1" lang="ja-JP" altLang="en-US" smtClean="0"/>
              <a:t>‹#›</a:t>
            </a:fld>
            <a:endParaRPr kumimoji="1" lang="ja-JP" altLang="en-US"/>
          </a:p>
        </p:txBody>
      </p:sp>
    </p:spTree>
    <p:extLst>
      <p:ext uri="{BB962C8B-B14F-4D97-AF65-F5344CB8AC3E}">
        <p14:creationId xmlns:p14="http://schemas.microsoft.com/office/powerpoint/2010/main" val="29747307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26AFA815-32A3-4E32-98F4-C7F8E473088F}" type="datetime1">
              <a:rPr kumimoji="1" lang="ja-JP" altLang="en-US" smtClean="0"/>
              <a:t>2023/8/21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A56B7C2B-B192-4D4E-8576-EB2F3D2532E0}" type="slidenum">
              <a:rPr kumimoji="1" lang="ja-JP" altLang="en-US" smtClean="0"/>
              <a:t>‹#›</a:t>
            </a:fld>
            <a:endParaRPr kumimoji="1" lang="ja-JP" altLang="en-US"/>
          </a:p>
        </p:txBody>
      </p:sp>
    </p:spTree>
    <p:extLst>
      <p:ext uri="{BB962C8B-B14F-4D97-AF65-F5344CB8AC3E}">
        <p14:creationId xmlns:p14="http://schemas.microsoft.com/office/powerpoint/2010/main" val="1103141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2C481631-E0E7-4926-B990-2A0A3235D45C}" type="datetime1">
              <a:rPr kumimoji="1" lang="ja-JP" altLang="en-US" smtClean="0"/>
              <a:t>2023/8/21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56B7C2B-B192-4D4E-8576-EB2F3D2532E0}" type="slidenum">
              <a:rPr kumimoji="1" lang="ja-JP" altLang="en-US" smtClean="0"/>
              <a:t>‹#›</a:t>
            </a:fld>
            <a:endParaRPr kumimoji="1" lang="ja-JP" altLang="en-US"/>
          </a:p>
        </p:txBody>
      </p:sp>
    </p:spTree>
    <p:extLst>
      <p:ext uri="{BB962C8B-B14F-4D97-AF65-F5344CB8AC3E}">
        <p14:creationId xmlns:p14="http://schemas.microsoft.com/office/powerpoint/2010/main" val="33279784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90317F08-0A49-4F0E-98F6-8E2F5F4BCB10}" type="datetime1">
              <a:rPr kumimoji="1" lang="ja-JP" altLang="en-US" smtClean="0"/>
              <a:t>2023/8/21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56B7C2B-B192-4D4E-8576-EB2F3D2532E0}" type="slidenum">
              <a:rPr kumimoji="1" lang="ja-JP" altLang="en-US" smtClean="0"/>
              <a:t>‹#›</a:t>
            </a:fld>
            <a:endParaRPr kumimoji="1" lang="ja-JP" altLang="en-US"/>
          </a:p>
        </p:txBody>
      </p:sp>
    </p:spTree>
    <p:extLst>
      <p:ext uri="{BB962C8B-B14F-4D97-AF65-F5344CB8AC3E}">
        <p14:creationId xmlns:p14="http://schemas.microsoft.com/office/powerpoint/2010/main" val="42623647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EE6CD1-DFEE-4EF8-83A7-536BE113DC74}" type="datetime1">
              <a:rPr kumimoji="1" lang="ja-JP" altLang="en-US" smtClean="0"/>
              <a:t>2023/8/21</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6B7C2B-B192-4D4E-8576-EB2F3D2532E0}" type="slidenum">
              <a:rPr kumimoji="1" lang="ja-JP" altLang="en-US" smtClean="0"/>
              <a:t>‹#›</a:t>
            </a:fld>
            <a:endParaRPr kumimoji="1" lang="ja-JP" altLang="en-US"/>
          </a:p>
        </p:txBody>
      </p:sp>
    </p:spTree>
    <p:extLst>
      <p:ext uri="{BB962C8B-B14F-4D97-AF65-F5344CB8AC3E}">
        <p14:creationId xmlns:p14="http://schemas.microsoft.com/office/powerpoint/2010/main" val="25846735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タイトル 1"/>
          <p:cNvSpPr txBox="1">
            <a:spLocks/>
          </p:cNvSpPr>
          <p:nvPr/>
        </p:nvSpPr>
        <p:spPr>
          <a:xfrm>
            <a:off x="0" y="1"/>
            <a:ext cx="12192000" cy="457200"/>
          </a:xfrm>
          <a:prstGeom prst="rect">
            <a:avLst/>
          </a:prstGeom>
          <a:solidFill>
            <a:schemeClr val="accent1">
              <a:lumMod val="50000"/>
            </a:schemeClr>
          </a:solidFill>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32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故意又は重過失の場合における保護者弁済について</a:t>
            </a:r>
            <a:endParaRPr lang="ja-JP" altLang="en-US" sz="32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 name="スライド番号プレースホルダー 1"/>
          <p:cNvSpPr>
            <a:spLocks noGrp="1"/>
          </p:cNvSpPr>
          <p:nvPr>
            <p:ph type="sldNum" sz="quarter" idx="12"/>
          </p:nvPr>
        </p:nvSpPr>
        <p:spPr>
          <a:xfrm>
            <a:off x="8610600" y="6514271"/>
            <a:ext cx="2743200" cy="365125"/>
          </a:xfrm>
        </p:spPr>
        <p:txBody>
          <a:bodyPr/>
          <a:lstStyle/>
          <a:p>
            <a:fld id="{A56B7C2B-B192-4D4E-8576-EB2F3D2532E0}" type="slidenum">
              <a:rPr kumimoji="1" lang="ja-JP" altLang="en-US" smtClean="0"/>
              <a:t>1</a:t>
            </a:fld>
            <a:endParaRPr kumimoji="1" lang="ja-JP" altLang="en-US"/>
          </a:p>
        </p:txBody>
      </p:sp>
      <p:sp>
        <p:nvSpPr>
          <p:cNvPr id="10" name="テキスト ボックス 9"/>
          <p:cNvSpPr txBox="1"/>
          <p:nvPr/>
        </p:nvSpPr>
        <p:spPr>
          <a:xfrm>
            <a:off x="229186" y="789579"/>
            <a:ext cx="11733627" cy="5909310"/>
          </a:xfrm>
          <a:prstGeom prst="rect">
            <a:avLst/>
          </a:prstGeom>
          <a:noFill/>
        </p:spPr>
        <p:txBody>
          <a:bodyPr wrap="square" rtlCol="0">
            <a:spAutoFit/>
          </a:bodyPr>
          <a:lstStyle/>
          <a:p>
            <a:r>
              <a:rPr lang="ja-JP" altLang="en-US" dirty="0">
                <a:latin typeface="Meiryo UI" panose="020B0604030504040204" pitchFamily="50" charset="-128"/>
                <a:ea typeface="Meiryo UI" panose="020B0604030504040204" pitchFamily="50" charset="-128"/>
              </a:rPr>
              <a:t>　</a:t>
            </a:r>
            <a:r>
              <a:rPr lang="ja-JP" altLang="en-US" dirty="0" smtClean="0">
                <a:latin typeface="Meiryo UI" panose="020B0604030504040204" pitchFamily="50" charset="-128"/>
                <a:ea typeface="Meiryo UI" panose="020B0604030504040204" pitchFamily="50" charset="-128"/>
              </a:rPr>
              <a:t>◆令和</a:t>
            </a:r>
            <a:r>
              <a:rPr lang="en-US" altLang="ja-JP" dirty="0" smtClean="0">
                <a:latin typeface="Meiryo UI" panose="020B0604030504040204" pitchFamily="50" charset="-128"/>
                <a:ea typeface="Meiryo UI" panose="020B0604030504040204" pitchFamily="50" charset="-128"/>
              </a:rPr>
              <a:t>4</a:t>
            </a:r>
            <a:r>
              <a:rPr lang="ja-JP" altLang="en-US" dirty="0" smtClean="0">
                <a:latin typeface="Meiryo UI" panose="020B0604030504040204" pitchFamily="50" charset="-128"/>
                <a:ea typeface="Meiryo UI" panose="020B0604030504040204" pitchFamily="50" charset="-128"/>
              </a:rPr>
              <a:t>年</a:t>
            </a:r>
            <a:r>
              <a:rPr lang="en-US" altLang="ja-JP" dirty="0" smtClean="0">
                <a:latin typeface="Meiryo UI" panose="020B0604030504040204" pitchFamily="50" charset="-128"/>
                <a:ea typeface="Meiryo UI" panose="020B0604030504040204" pitchFamily="50" charset="-128"/>
              </a:rPr>
              <a:t>4</a:t>
            </a:r>
            <a:r>
              <a:rPr lang="ja-JP" altLang="en-US" dirty="0" smtClean="0">
                <a:latin typeface="Meiryo UI" panose="020B0604030504040204" pitchFamily="50" charset="-128"/>
                <a:ea typeface="Meiryo UI" panose="020B0604030504040204" pitchFamily="50" charset="-128"/>
              </a:rPr>
              <a:t>月</a:t>
            </a:r>
            <a:r>
              <a:rPr lang="en-US" altLang="ja-JP" dirty="0" smtClean="0">
                <a:latin typeface="Meiryo UI" panose="020B0604030504040204" pitchFamily="50" charset="-128"/>
                <a:ea typeface="Meiryo UI" panose="020B0604030504040204" pitchFamily="50" charset="-128"/>
              </a:rPr>
              <a:t>1</a:t>
            </a:r>
            <a:r>
              <a:rPr lang="ja-JP" altLang="en-US" dirty="0" smtClean="0">
                <a:latin typeface="Meiryo UI" panose="020B0604030504040204" pitchFamily="50" charset="-128"/>
                <a:ea typeface="Meiryo UI" panose="020B0604030504040204" pitchFamily="50" charset="-128"/>
              </a:rPr>
              <a:t>日施行　貸付要綱の改正等の趣旨</a:t>
            </a:r>
            <a:endParaRPr lang="en-US" altLang="ja-JP" dirty="0" smtClean="0">
              <a:latin typeface="Meiryo UI" panose="020B0604030504040204" pitchFamily="50" charset="-128"/>
              <a:ea typeface="Meiryo UI" panose="020B0604030504040204" pitchFamily="50" charset="-128"/>
            </a:endParaRPr>
          </a:p>
          <a:p>
            <a:r>
              <a:rPr lang="ja-JP" altLang="en-US" dirty="0">
                <a:latin typeface="Meiryo UI" panose="020B0604030504040204" pitchFamily="50" charset="-128"/>
                <a:ea typeface="Meiryo UI" panose="020B0604030504040204" pitchFamily="50" charset="-128"/>
              </a:rPr>
              <a:t>　</a:t>
            </a:r>
            <a:r>
              <a:rPr lang="ja-JP" altLang="en-US" dirty="0" smtClean="0">
                <a:latin typeface="Meiryo UI" panose="020B0604030504040204" pitchFamily="50" charset="-128"/>
                <a:ea typeface="Meiryo UI" panose="020B0604030504040204" pitchFamily="50" charset="-128"/>
              </a:rPr>
              <a:t>　・　持ち帰り学習など、令和</a:t>
            </a:r>
            <a:r>
              <a:rPr lang="en-US" altLang="ja-JP" dirty="0" smtClean="0">
                <a:latin typeface="Meiryo UI" panose="020B0604030504040204" pitchFamily="50" charset="-128"/>
                <a:ea typeface="Meiryo UI" panose="020B0604030504040204" pitchFamily="50" charset="-128"/>
              </a:rPr>
              <a:t>3</a:t>
            </a:r>
            <a:r>
              <a:rPr lang="ja-JP" altLang="en-US" dirty="0" smtClean="0">
                <a:latin typeface="Meiryo UI" panose="020B0604030504040204" pitchFamily="50" charset="-128"/>
                <a:ea typeface="Meiryo UI" panose="020B0604030504040204" pitchFamily="50" charset="-128"/>
              </a:rPr>
              <a:t>年度からの使用状況を踏まえ、弁済の基準及び弁済方法について明確化</a:t>
            </a:r>
            <a:endParaRPr lang="en-US" altLang="ja-JP" dirty="0">
              <a:latin typeface="Meiryo UI" panose="020B0604030504040204" pitchFamily="50" charset="-128"/>
              <a:ea typeface="Meiryo UI" panose="020B0604030504040204" pitchFamily="50" charset="-128"/>
            </a:endParaRPr>
          </a:p>
          <a:p>
            <a:r>
              <a:rPr lang="ja-JP" altLang="en-US" dirty="0" smtClean="0">
                <a:latin typeface="Meiryo UI" panose="020B0604030504040204" pitchFamily="50" charset="-128"/>
                <a:ea typeface="Meiryo UI" panose="020B0604030504040204" pitchFamily="50" charset="-128"/>
              </a:rPr>
              <a:t>　　・　タブレット端末・Ｇ</a:t>
            </a:r>
            <a:r>
              <a:rPr lang="en-US" altLang="ja-JP" dirty="0" smtClean="0">
                <a:latin typeface="Meiryo UI" panose="020B0604030504040204" pitchFamily="50" charset="-128"/>
                <a:ea typeface="Meiryo UI" panose="020B0604030504040204" pitchFamily="50" charset="-128"/>
              </a:rPr>
              <a:t>IGA</a:t>
            </a:r>
            <a:r>
              <a:rPr lang="ja-JP" altLang="en-US" dirty="0" smtClean="0">
                <a:latin typeface="Meiryo UI" panose="020B0604030504040204" pitchFamily="50" charset="-128"/>
                <a:ea typeface="Meiryo UI" panose="020B0604030504040204" pitchFamily="50" charset="-128"/>
              </a:rPr>
              <a:t>端末の</a:t>
            </a:r>
            <a:r>
              <a:rPr lang="en-US" altLang="ja-JP" dirty="0" smtClean="0">
                <a:latin typeface="Meiryo UI" panose="020B0604030504040204" pitchFamily="50" charset="-128"/>
                <a:ea typeface="Meiryo UI" panose="020B0604030504040204" pitchFamily="50" charset="-128"/>
              </a:rPr>
              <a:t>2</a:t>
            </a:r>
            <a:r>
              <a:rPr lang="ja-JP" altLang="en-US" dirty="0" smtClean="0">
                <a:latin typeface="Meiryo UI" panose="020B0604030504040204" pitchFamily="50" charset="-128"/>
                <a:ea typeface="Meiryo UI" panose="020B0604030504040204" pitchFamily="50" charset="-128"/>
              </a:rPr>
              <a:t>種類の要綱による運用から、要綱を一本化</a:t>
            </a:r>
            <a:endParaRPr lang="en-US" altLang="ja-JP" dirty="0" smtClean="0">
              <a:latin typeface="Meiryo UI" panose="020B0604030504040204" pitchFamily="50" charset="-128"/>
              <a:ea typeface="Meiryo UI" panose="020B0604030504040204" pitchFamily="50" charset="-128"/>
            </a:endParaRPr>
          </a:p>
          <a:p>
            <a:r>
              <a:rPr lang="ja-JP" altLang="en-US" dirty="0" smtClean="0">
                <a:latin typeface="Meiryo UI" panose="020B0604030504040204" pitchFamily="50" charset="-128"/>
                <a:ea typeface="Meiryo UI" panose="020B0604030504040204" pitchFamily="50" charset="-128"/>
              </a:rPr>
              <a:t>　</a:t>
            </a:r>
            <a:endParaRPr lang="en-US" altLang="ja-JP" dirty="0" smtClean="0">
              <a:latin typeface="Meiryo UI" panose="020B0604030504040204" pitchFamily="50" charset="-128"/>
              <a:ea typeface="Meiryo UI" panose="020B0604030504040204" pitchFamily="50" charset="-128"/>
            </a:endParaRPr>
          </a:p>
          <a:p>
            <a:r>
              <a:rPr lang="en-US" altLang="ja-JP" dirty="0">
                <a:latin typeface="Meiryo UI" panose="020B0604030504040204" pitchFamily="50" charset="-128"/>
                <a:ea typeface="Meiryo UI" panose="020B0604030504040204" pitchFamily="50" charset="-128"/>
              </a:rPr>
              <a:t> </a:t>
            </a:r>
            <a:r>
              <a:rPr lang="en-US" altLang="ja-JP" dirty="0" smtClean="0">
                <a:latin typeface="Meiryo UI" panose="020B0604030504040204" pitchFamily="50" charset="-128"/>
                <a:ea typeface="Meiryo UI" panose="020B0604030504040204" pitchFamily="50" charset="-128"/>
              </a:rPr>
              <a:t> </a:t>
            </a:r>
            <a:r>
              <a:rPr lang="ja-JP" altLang="en-US" dirty="0" smtClean="0">
                <a:latin typeface="Meiryo UI" panose="020B0604030504040204" pitchFamily="50" charset="-128"/>
                <a:ea typeface="Meiryo UI" panose="020B0604030504040204" pitchFamily="50" charset="-128"/>
              </a:rPr>
              <a:t>◆運用管理のポイント</a:t>
            </a:r>
            <a:r>
              <a:rPr lang="ja-JP" altLang="en-US" dirty="0">
                <a:latin typeface="Meiryo UI" panose="020B0604030504040204" pitchFamily="50" charset="-128"/>
                <a:ea typeface="Meiryo UI" panose="020B0604030504040204" pitchFamily="50" charset="-128"/>
              </a:rPr>
              <a:t>　</a:t>
            </a:r>
            <a:endParaRPr lang="en-US" altLang="ja-JP" dirty="0" smtClean="0">
              <a:latin typeface="Meiryo UI" panose="020B0604030504040204" pitchFamily="50" charset="-128"/>
              <a:ea typeface="Meiryo UI" panose="020B0604030504040204" pitchFamily="50" charset="-128"/>
            </a:endParaRPr>
          </a:p>
          <a:p>
            <a:r>
              <a:rPr lang="ja-JP" altLang="en-US" dirty="0" smtClean="0">
                <a:latin typeface="Meiryo UI" panose="020B0604030504040204" pitchFamily="50" charset="-128"/>
                <a:ea typeface="Meiryo UI" panose="020B0604030504040204" pitchFamily="50" charset="-128"/>
              </a:rPr>
              <a:t>　　・</a:t>
            </a:r>
            <a:r>
              <a:rPr lang="ja-JP" altLang="en-US" dirty="0">
                <a:latin typeface="Meiryo UI" panose="020B0604030504040204" pitchFamily="50" charset="-128"/>
                <a:ea typeface="Meiryo UI" panose="020B0604030504040204" pitchFamily="50" charset="-128"/>
              </a:rPr>
              <a:t>　貸与</a:t>
            </a:r>
            <a:r>
              <a:rPr lang="ja-JP" altLang="en-US" dirty="0" smtClean="0">
                <a:latin typeface="Meiryo UI" panose="020B0604030504040204" pitchFamily="50" charset="-128"/>
                <a:ea typeface="Meiryo UI" panose="020B0604030504040204" pitchFamily="50" charset="-128"/>
              </a:rPr>
              <a:t>が本市と児童から、本市と保護者との間にあることを明確化</a:t>
            </a:r>
            <a:endParaRPr lang="en-US" altLang="ja-JP" dirty="0">
              <a:latin typeface="Meiryo UI" panose="020B0604030504040204" pitchFamily="50" charset="-128"/>
              <a:ea typeface="Meiryo UI" panose="020B0604030504040204" pitchFamily="50" charset="-128"/>
            </a:endParaRPr>
          </a:p>
          <a:p>
            <a:r>
              <a:rPr lang="ja-JP" altLang="en-US" dirty="0" smtClean="0">
                <a:latin typeface="Meiryo UI" panose="020B0604030504040204" pitchFamily="50" charset="-128"/>
                <a:ea typeface="Meiryo UI" panose="020B0604030504040204" pitchFamily="50" charset="-128"/>
              </a:rPr>
              <a:t>　　・</a:t>
            </a:r>
            <a:r>
              <a:rPr lang="ja-JP" altLang="en-US" dirty="0">
                <a:latin typeface="Meiryo UI" panose="020B0604030504040204" pitchFamily="50" charset="-128"/>
                <a:ea typeface="Meiryo UI" panose="020B0604030504040204" pitchFamily="50" charset="-128"/>
              </a:rPr>
              <a:t>　補填</a:t>
            </a:r>
            <a:r>
              <a:rPr lang="ja-JP" altLang="en-US" dirty="0" smtClean="0">
                <a:latin typeface="Meiryo UI" panose="020B0604030504040204" pitchFamily="50" charset="-128"/>
                <a:ea typeface="Meiryo UI" panose="020B0604030504040204" pitchFamily="50" charset="-128"/>
              </a:rPr>
              <a:t>賠償基準</a:t>
            </a:r>
            <a:r>
              <a:rPr lang="ja-JP" altLang="en-US" dirty="0">
                <a:latin typeface="Meiryo UI" panose="020B0604030504040204" pitchFamily="50" charset="-128"/>
                <a:ea typeface="Meiryo UI" panose="020B0604030504040204" pitchFamily="50" charset="-128"/>
              </a:rPr>
              <a:t>（</a:t>
            </a:r>
            <a:r>
              <a:rPr lang="ja-JP" altLang="en-US" dirty="0" smtClean="0">
                <a:latin typeface="Meiryo UI" panose="020B0604030504040204" pitchFamily="50" charset="-128"/>
                <a:ea typeface="Meiryo UI" panose="020B0604030504040204" pitchFamily="50" charset="-128"/>
              </a:rPr>
              <a:t>故意又は重過失）、手続きを</a:t>
            </a:r>
            <a:r>
              <a:rPr lang="ja-JP" altLang="en-US" dirty="0">
                <a:latin typeface="Meiryo UI" panose="020B0604030504040204" pitchFamily="50" charset="-128"/>
                <a:ea typeface="Meiryo UI" panose="020B0604030504040204" pitchFamily="50" charset="-128"/>
              </a:rPr>
              <a:t>要領</a:t>
            </a:r>
            <a:r>
              <a:rPr lang="ja-JP" altLang="en-US" dirty="0" smtClean="0">
                <a:latin typeface="Meiryo UI" panose="020B0604030504040204" pitchFamily="50" charset="-128"/>
                <a:ea typeface="Meiryo UI" panose="020B0604030504040204" pitchFamily="50" charset="-128"/>
              </a:rPr>
              <a:t>へ例示して明記</a:t>
            </a:r>
            <a:endParaRPr lang="en-US" altLang="ja-JP" dirty="0">
              <a:latin typeface="Meiryo UI" panose="020B0604030504040204" pitchFamily="50" charset="-128"/>
              <a:ea typeface="Meiryo UI" panose="020B0604030504040204" pitchFamily="50" charset="-128"/>
            </a:endParaRPr>
          </a:p>
          <a:p>
            <a:r>
              <a:rPr lang="ja-JP" altLang="en-US" dirty="0">
                <a:latin typeface="Meiryo UI" panose="020B0604030504040204" pitchFamily="50" charset="-128"/>
                <a:ea typeface="Meiryo UI" panose="020B0604030504040204" pitchFamily="50" charset="-128"/>
              </a:rPr>
              <a:t>　 </a:t>
            </a:r>
            <a:r>
              <a:rPr lang="ja-JP" altLang="en-US" dirty="0" smtClean="0">
                <a:latin typeface="Meiryo UI" panose="020B0604030504040204" pitchFamily="50" charset="-128"/>
                <a:ea typeface="Meiryo UI" panose="020B0604030504040204" pitchFamily="50" charset="-128"/>
              </a:rPr>
              <a:t>例①</a:t>
            </a:r>
            <a:r>
              <a:rPr lang="ja-JP" altLang="ja-JP" dirty="0">
                <a:latin typeface="Meiryo UI" panose="020B0604030504040204" pitchFamily="50" charset="-128"/>
                <a:ea typeface="Meiryo UI" panose="020B0604030504040204" pitchFamily="50" charset="-128"/>
              </a:rPr>
              <a:t>学習者用端末</a:t>
            </a:r>
            <a:r>
              <a:rPr lang="ja-JP" altLang="ja-JP" dirty="0" smtClean="0">
                <a:latin typeface="Meiryo UI" panose="020B0604030504040204" pitchFamily="50" charset="-128"/>
                <a:ea typeface="Meiryo UI" panose="020B0604030504040204" pitchFamily="50" charset="-128"/>
              </a:rPr>
              <a:t>等を</a:t>
            </a:r>
            <a:r>
              <a:rPr lang="ja-JP" altLang="ja-JP" dirty="0">
                <a:latin typeface="Meiryo UI" panose="020B0604030504040204" pitchFamily="50" charset="-128"/>
                <a:ea typeface="Meiryo UI" panose="020B0604030504040204" pitchFamily="50" charset="-128"/>
              </a:rPr>
              <a:t>投げる・踏みつける等の行為</a:t>
            </a:r>
            <a:endParaRPr lang="en-US" altLang="ja-JP" dirty="0">
              <a:latin typeface="Meiryo UI" panose="020B0604030504040204" pitchFamily="50" charset="-128"/>
              <a:ea typeface="Meiryo UI" panose="020B0604030504040204" pitchFamily="50" charset="-128"/>
            </a:endParaRPr>
          </a:p>
          <a:p>
            <a:r>
              <a:rPr lang="ja-JP" altLang="en-US" dirty="0">
                <a:latin typeface="Meiryo UI" panose="020B0604030504040204" pitchFamily="50" charset="-128"/>
                <a:ea typeface="Meiryo UI" panose="020B0604030504040204" pitchFamily="50" charset="-128"/>
              </a:rPr>
              <a:t>　</a:t>
            </a:r>
            <a:r>
              <a:rPr lang="ja-JP" altLang="en-US" dirty="0" smtClean="0">
                <a:latin typeface="Meiryo UI" panose="020B0604030504040204" pitchFamily="50" charset="-128"/>
                <a:ea typeface="Meiryo UI" panose="020B0604030504040204" pitchFamily="50" charset="-128"/>
              </a:rPr>
              <a:t>　　②</a:t>
            </a:r>
            <a:r>
              <a:rPr lang="ja-JP" altLang="ja-JP" dirty="0">
                <a:latin typeface="Meiryo UI" panose="020B0604030504040204" pitchFamily="50" charset="-128"/>
                <a:ea typeface="Meiryo UI" panose="020B0604030504040204" pitchFamily="50" charset="-128"/>
              </a:rPr>
              <a:t>学習者用端末等の譲渡、売却　など</a:t>
            </a:r>
            <a:endParaRPr lang="en-US" altLang="ja-JP" dirty="0">
              <a:latin typeface="Meiryo UI" panose="020B0604030504040204" pitchFamily="50" charset="-128"/>
              <a:ea typeface="Meiryo UI" panose="020B0604030504040204" pitchFamily="50" charset="-128"/>
            </a:endParaRPr>
          </a:p>
          <a:p>
            <a:r>
              <a:rPr lang="ja-JP" altLang="en-US" dirty="0">
                <a:latin typeface="Meiryo UI" panose="020B0604030504040204" pitchFamily="50" charset="-128"/>
                <a:ea typeface="Meiryo UI" panose="020B0604030504040204" pitchFamily="50" charset="-128"/>
              </a:rPr>
              <a:t>　</a:t>
            </a:r>
            <a:r>
              <a:rPr lang="ja-JP" altLang="en-US" dirty="0" smtClean="0">
                <a:latin typeface="Meiryo UI" panose="020B0604030504040204" pitchFamily="50" charset="-128"/>
                <a:ea typeface="Meiryo UI" panose="020B0604030504040204" pitchFamily="50" charset="-128"/>
              </a:rPr>
              <a:t>　　③</a:t>
            </a:r>
            <a:r>
              <a:rPr lang="ja-JP" altLang="ja-JP" dirty="0">
                <a:latin typeface="Meiryo UI" panose="020B0604030504040204" pitchFamily="50" charset="-128"/>
                <a:ea typeface="Meiryo UI" panose="020B0604030504040204" pitchFamily="50" charset="-128"/>
              </a:rPr>
              <a:t>紛失、盗難（警察</a:t>
            </a:r>
            <a:r>
              <a:rPr lang="ja-JP" altLang="ja-JP" dirty="0" smtClean="0">
                <a:latin typeface="Meiryo UI" panose="020B0604030504040204" pitchFamily="50" charset="-128"/>
                <a:ea typeface="Meiryo UI" panose="020B0604030504040204" pitchFamily="50" charset="-128"/>
              </a:rPr>
              <a:t>に</a:t>
            </a:r>
            <a:r>
              <a:rPr lang="ja-JP" altLang="en-US" dirty="0" smtClean="0">
                <a:latin typeface="Meiryo UI" panose="020B0604030504040204" pitchFamily="50" charset="-128"/>
                <a:ea typeface="Meiryo UI" panose="020B0604030504040204" pitchFamily="50" charset="-128"/>
              </a:rPr>
              <a:t>盗難届など</a:t>
            </a:r>
            <a:r>
              <a:rPr lang="ja-JP" altLang="ja-JP" dirty="0" smtClean="0">
                <a:latin typeface="Meiryo UI" panose="020B0604030504040204" pitchFamily="50" charset="-128"/>
                <a:ea typeface="Meiryo UI" panose="020B0604030504040204" pitchFamily="50" charset="-128"/>
              </a:rPr>
              <a:t>被害届</a:t>
            </a:r>
            <a:r>
              <a:rPr lang="ja-JP" altLang="ja-JP" dirty="0">
                <a:latin typeface="Meiryo UI" panose="020B0604030504040204" pitchFamily="50" charset="-128"/>
                <a:ea typeface="Meiryo UI" panose="020B0604030504040204" pitchFamily="50" charset="-128"/>
              </a:rPr>
              <a:t>を提出し、受理された場合を除く）</a:t>
            </a:r>
            <a:endParaRPr lang="en-US" altLang="ja-JP" dirty="0">
              <a:latin typeface="Meiryo UI" panose="020B0604030504040204" pitchFamily="50" charset="-128"/>
              <a:ea typeface="Meiryo UI" panose="020B0604030504040204" pitchFamily="50" charset="-128"/>
            </a:endParaRPr>
          </a:p>
          <a:p>
            <a:r>
              <a:rPr lang="ja-JP" altLang="en-US" dirty="0">
                <a:latin typeface="Meiryo UI" panose="020B0604030504040204" pitchFamily="50" charset="-128"/>
                <a:ea typeface="Meiryo UI" panose="020B0604030504040204" pitchFamily="50" charset="-128"/>
              </a:rPr>
              <a:t>　</a:t>
            </a:r>
            <a:r>
              <a:rPr lang="ja-JP" altLang="en-US" dirty="0" smtClean="0">
                <a:latin typeface="Meiryo UI" panose="020B0604030504040204" pitchFamily="50" charset="-128"/>
                <a:ea typeface="Meiryo UI" panose="020B0604030504040204" pitchFamily="50" charset="-128"/>
              </a:rPr>
              <a:t>　　④</a:t>
            </a:r>
            <a:r>
              <a:rPr lang="ja-JP" altLang="ja-JP" dirty="0">
                <a:latin typeface="Meiryo UI" panose="020B0604030504040204" pitchFamily="50" charset="-128"/>
                <a:ea typeface="Meiryo UI" panose="020B0604030504040204" pitchFamily="50" charset="-128"/>
              </a:rPr>
              <a:t>保護者等の判断による廃棄　</a:t>
            </a:r>
            <a:endParaRPr lang="en-US" altLang="ja-JP" dirty="0">
              <a:latin typeface="Meiryo UI" panose="020B0604030504040204" pitchFamily="50" charset="-128"/>
              <a:ea typeface="Meiryo UI" panose="020B0604030504040204" pitchFamily="50" charset="-128"/>
            </a:endParaRPr>
          </a:p>
          <a:p>
            <a:r>
              <a:rPr lang="ja-JP" altLang="en-US" dirty="0" smtClean="0">
                <a:latin typeface="Meiryo UI" panose="020B0604030504040204" pitchFamily="50" charset="-128"/>
                <a:ea typeface="Meiryo UI" panose="020B0604030504040204" pitchFamily="50" charset="-128"/>
              </a:rPr>
              <a:t>　　　⑤適切な管理を明らかに怠ったことによる破損、故障（雨天時における児童生徒自らの使用による場合。洗面所など通常</a:t>
            </a:r>
            <a:endParaRPr lang="en-US" altLang="ja-JP" dirty="0" smtClean="0">
              <a:latin typeface="Meiryo UI" panose="020B0604030504040204" pitchFamily="50" charset="-128"/>
              <a:ea typeface="Meiryo UI" panose="020B0604030504040204" pitchFamily="50" charset="-128"/>
            </a:endParaRPr>
          </a:p>
          <a:p>
            <a:r>
              <a:rPr lang="ja-JP" altLang="en-US" dirty="0">
                <a:latin typeface="Meiryo UI" panose="020B0604030504040204" pitchFamily="50" charset="-128"/>
                <a:ea typeface="Meiryo UI" panose="020B0604030504040204" pitchFamily="50" charset="-128"/>
              </a:rPr>
              <a:t>　</a:t>
            </a:r>
            <a:r>
              <a:rPr lang="ja-JP" altLang="en-US" dirty="0" smtClean="0">
                <a:latin typeface="Meiryo UI" panose="020B0604030504040204" pitchFamily="50" charset="-128"/>
                <a:ea typeface="Meiryo UI" panose="020B0604030504040204" pitchFamily="50" charset="-128"/>
              </a:rPr>
              <a:t>　　　　　　　　　　　　　　　　　　　　　　　　　　　　　　　　　　利用が想定されない場所での取扱いの場合）など</a:t>
            </a:r>
            <a:endParaRPr lang="en-US" altLang="ja-JP" dirty="0" smtClean="0">
              <a:latin typeface="Meiryo UI" panose="020B0604030504040204" pitchFamily="50" charset="-128"/>
              <a:ea typeface="Meiryo UI" panose="020B0604030504040204" pitchFamily="50" charset="-128"/>
            </a:endParaRPr>
          </a:p>
          <a:p>
            <a:r>
              <a:rPr lang="ja-JP" altLang="en-US" dirty="0">
                <a:latin typeface="Meiryo UI" panose="020B0604030504040204" pitchFamily="50" charset="-128"/>
                <a:ea typeface="Meiryo UI" panose="020B0604030504040204" pitchFamily="50" charset="-128"/>
              </a:rPr>
              <a:t>　</a:t>
            </a:r>
            <a:r>
              <a:rPr lang="ja-JP" altLang="en-US" dirty="0" smtClean="0">
                <a:latin typeface="Meiryo UI" panose="020B0604030504040204" pitchFamily="50" charset="-128"/>
                <a:ea typeface="Meiryo UI" panose="020B0604030504040204" pitchFamily="50" charset="-128"/>
              </a:rPr>
              <a:t>　　</a:t>
            </a:r>
            <a:r>
              <a:rPr lang="en-US" altLang="ja-JP" dirty="0" smtClean="0">
                <a:latin typeface="Meiryo UI" panose="020B0604030504040204" pitchFamily="50" charset="-128"/>
                <a:ea typeface="Meiryo UI" panose="020B0604030504040204" pitchFamily="50" charset="-128"/>
              </a:rPr>
              <a:t>※</a:t>
            </a:r>
            <a:r>
              <a:rPr lang="ja-JP" altLang="en-US" dirty="0" smtClean="0">
                <a:latin typeface="Meiryo UI" panose="020B0604030504040204" pitchFamily="50" charset="-128"/>
                <a:ea typeface="Meiryo UI" panose="020B0604030504040204" pitchFamily="50" charset="-128"/>
              </a:rPr>
              <a:t>使用ルールの範囲内での活用において故障等が発生した場合の弁済は求めない。</a:t>
            </a:r>
            <a:endParaRPr lang="en-US" altLang="ja-JP" dirty="0" smtClean="0">
              <a:latin typeface="Meiryo UI" panose="020B0604030504040204" pitchFamily="50" charset="-128"/>
              <a:ea typeface="Meiryo UI" panose="020B0604030504040204" pitchFamily="50" charset="-128"/>
            </a:endParaRPr>
          </a:p>
          <a:p>
            <a:r>
              <a:rPr lang="ja-JP" altLang="en-US" dirty="0">
                <a:latin typeface="Meiryo UI" panose="020B0604030504040204" pitchFamily="50" charset="-128"/>
                <a:ea typeface="Meiryo UI" panose="020B0604030504040204" pitchFamily="50" charset="-128"/>
              </a:rPr>
              <a:t>　</a:t>
            </a:r>
            <a:r>
              <a:rPr lang="ja-JP" altLang="en-US" dirty="0" smtClean="0">
                <a:latin typeface="Meiryo UI" panose="020B0604030504040204" pitchFamily="50" charset="-128"/>
                <a:ea typeface="Meiryo UI" panose="020B0604030504040204" pitchFamily="50" charset="-128"/>
              </a:rPr>
              <a:t>　・　弁済額</a:t>
            </a:r>
            <a:endParaRPr lang="en-US" altLang="ja-JP" dirty="0" smtClean="0">
              <a:latin typeface="Meiryo UI" panose="020B0604030504040204" pitchFamily="50" charset="-128"/>
              <a:ea typeface="Meiryo UI" panose="020B0604030504040204" pitchFamily="50" charset="-128"/>
            </a:endParaRPr>
          </a:p>
          <a:p>
            <a:r>
              <a:rPr lang="ja-JP" altLang="en-US" dirty="0" smtClean="0">
                <a:latin typeface="Meiryo UI" panose="020B0604030504040204" pitchFamily="50" charset="-128"/>
                <a:ea typeface="Meiryo UI" panose="020B0604030504040204" pitchFamily="50" charset="-128"/>
              </a:rPr>
              <a:t>　　⇒全損の場合：契約時における端末等本体価格</a:t>
            </a:r>
            <a:r>
              <a:rPr lang="en-US" altLang="ja-JP" sz="1400" dirty="0" smtClean="0">
                <a:latin typeface="Meiryo UI" panose="020B0604030504040204" pitchFamily="50" charset="-128"/>
                <a:ea typeface="Meiryo UI" panose="020B0604030504040204" pitchFamily="50" charset="-128"/>
              </a:rPr>
              <a:t>(</a:t>
            </a:r>
            <a:r>
              <a:rPr lang="ja-JP" altLang="en-US" sz="1400" dirty="0" smtClean="0">
                <a:latin typeface="Meiryo UI" panose="020B0604030504040204" pitchFamily="50" charset="-128"/>
                <a:ea typeface="Meiryo UI" panose="020B0604030504040204" pitchFamily="50" charset="-128"/>
              </a:rPr>
              <a:t>設定費用はモバイルルータの</a:t>
            </a:r>
            <a:r>
              <a:rPr lang="en-US" altLang="ja-JP" sz="1400" dirty="0" smtClean="0">
                <a:latin typeface="Meiryo UI" panose="020B0604030504040204" pitchFamily="50" charset="-128"/>
                <a:ea typeface="Meiryo UI" panose="020B0604030504040204" pitchFamily="50" charset="-128"/>
              </a:rPr>
              <a:t>SIM</a:t>
            </a:r>
            <a:r>
              <a:rPr lang="ja-JP" altLang="en-US" sz="1400" dirty="0">
                <a:latin typeface="Meiryo UI" panose="020B0604030504040204" pitchFamily="50" charset="-128"/>
                <a:ea typeface="Meiryo UI" panose="020B0604030504040204" pitchFamily="50" charset="-128"/>
              </a:rPr>
              <a:t>カード初期</a:t>
            </a:r>
            <a:r>
              <a:rPr lang="ja-JP" altLang="en-US" sz="1400" dirty="0" smtClean="0">
                <a:latin typeface="Meiryo UI" panose="020B0604030504040204" pitchFamily="50" charset="-128"/>
                <a:ea typeface="Meiryo UI" panose="020B0604030504040204" pitchFamily="50" charset="-128"/>
              </a:rPr>
              <a:t>手数料以外は含まない</a:t>
            </a:r>
            <a:r>
              <a:rPr lang="en-US" altLang="ja-JP" sz="1400" dirty="0" smtClean="0">
                <a:latin typeface="Meiryo UI" panose="020B0604030504040204" pitchFamily="50" charset="-128"/>
                <a:ea typeface="Meiryo UI" panose="020B0604030504040204" pitchFamily="50" charset="-128"/>
              </a:rPr>
              <a:t>)</a:t>
            </a:r>
            <a:r>
              <a:rPr lang="ja-JP" altLang="en-US" dirty="0" smtClean="0">
                <a:latin typeface="Meiryo UI" panose="020B0604030504040204" pitchFamily="50" charset="-128"/>
                <a:ea typeface="Meiryo UI" panose="020B0604030504040204" pitchFamily="50" charset="-128"/>
              </a:rPr>
              <a:t>を弁済</a:t>
            </a:r>
            <a:endParaRPr lang="en-US" altLang="ja-JP" dirty="0">
              <a:latin typeface="Meiryo UI" panose="020B0604030504040204" pitchFamily="50" charset="-128"/>
              <a:ea typeface="Meiryo UI" panose="020B0604030504040204" pitchFamily="50" charset="-128"/>
            </a:endParaRPr>
          </a:p>
          <a:p>
            <a:r>
              <a:rPr lang="ja-JP" altLang="en-US" dirty="0">
                <a:latin typeface="Meiryo UI" panose="020B0604030504040204" pitchFamily="50" charset="-128"/>
                <a:ea typeface="Meiryo UI" panose="020B0604030504040204" pitchFamily="50" charset="-128"/>
              </a:rPr>
              <a:t>　</a:t>
            </a:r>
            <a:r>
              <a:rPr lang="ja-JP" altLang="en-US" dirty="0" smtClean="0">
                <a:latin typeface="Meiryo UI" panose="020B0604030504040204" pitchFamily="50" charset="-128"/>
                <a:ea typeface="Meiryo UI" panose="020B0604030504040204" pitchFamily="50" charset="-128"/>
              </a:rPr>
              <a:t>　　 修理の場合：実費弁済（本体価格を上限）</a:t>
            </a:r>
            <a:endParaRPr lang="en-US" altLang="ja-JP" dirty="0">
              <a:latin typeface="Meiryo UI" panose="020B0604030504040204" pitchFamily="50" charset="-128"/>
              <a:ea typeface="Meiryo UI" panose="020B0604030504040204" pitchFamily="50" charset="-128"/>
            </a:endParaRPr>
          </a:p>
          <a:p>
            <a:r>
              <a:rPr lang="ja-JP" altLang="en-US" dirty="0" smtClean="0">
                <a:latin typeface="Meiryo UI" panose="020B0604030504040204" pitchFamily="50" charset="-128"/>
                <a:ea typeface="Meiryo UI" panose="020B0604030504040204" pitchFamily="50" charset="-128"/>
              </a:rPr>
              <a:t>　　・</a:t>
            </a:r>
            <a:r>
              <a:rPr lang="ja-JP" altLang="en-US" dirty="0">
                <a:latin typeface="Meiryo UI" panose="020B0604030504040204" pitchFamily="50" charset="-128"/>
                <a:ea typeface="Meiryo UI" panose="020B0604030504040204" pitchFamily="50" charset="-128"/>
              </a:rPr>
              <a:t>　</a:t>
            </a:r>
            <a:r>
              <a:rPr lang="ja-JP" altLang="en-US" dirty="0" smtClean="0">
                <a:latin typeface="Meiryo UI" panose="020B0604030504040204" pitchFamily="50" charset="-128"/>
                <a:ea typeface="Meiryo UI" panose="020B0604030504040204" pitchFamily="50" charset="-128"/>
              </a:rPr>
              <a:t>弁済方法</a:t>
            </a:r>
            <a:endParaRPr lang="en-US" altLang="ja-JP" dirty="0" smtClean="0">
              <a:latin typeface="Meiryo UI" panose="020B0604030504040204" pitchFamily="50" charset="-128"/>
              <a:ea typeface="Meiryo UI" panose="020B0604030504040204" pitchFamily="50" charset="-128"/>
            </a:endParaRPr>
          </a:p>
          <a:p>
            <a:r>
              <a:rPr lang="ja-JP" altLang="en-US" dirty="0">
                <a:latin typeface="Meiryo UI" panose="020B0604030504040204" pitchFamily="50" charset="-128"/>
                <a:ea typeface="Meiryo UI" panose="020B0604030504040204" pitchFamily="50" charset="-128"/>
              </a:rPr>
              <a:t>　</a:t>
            </a:r>
            <a:r>
              <a:rPr lang="ja-JP" altLang="en-US" dirty="0" smtClean="0">
                <a:latin typeface="Meiryo UI" panose="020B0604030504040204" pitchFamily="50" charset="-128"/>
                <a:ea typeface="Meiryo UI" panose="020B0604030504040204" pitchFamily="50" charset="-128"/>
              </a:rPr>
              <a:t>　　学校長</a:t>
            </a:r>
            <a:r>
              <a:rPr lang="ja-JP" altLang="en-US" dirty="0">
                <a:latin typeface="Meiryo UI" panose="020B0604030504040204" pitchFamily="50" charset="-128"/>
                <a:ea typeface="Meiryo UI" panose="020B0604030504040204" pitchFamily="50" charset="-128"/>
              </a:rPr>
              <a:t>を通じて</a:t>
            </a:r>
            <a:r>
              <a:rPr lang="ja-JP" altLang="en-US" dirty="0" smtClean="0">
                <a:latin typeface="Meiryo UI" panose="020B0604030504040204" pitchFamily="50" charset="-128"/>
                <a:ea typeface="Meiryo UI" panose="020B0604030504040204" pitchFamily="50" charset="-128"/>
              </a:rPr>
              <a:t>保護者へ請求。納入通知書でもって収納</a:t>
            </a:r>
            <a:endParaRPr lang="en-US" altLang="ja-JP" dirty="0" smtClean="0">
              <a:latin typeface="Meiryo UI" panose="020B0604030504040204" pitchFamily="50" charset="-128"/>
              <a:ea typeface="Meiryo UI" panose="020B0604030504040204" pitchFamily="50" charset="-128"/>
            </a:endParaRPr>
          </a:p>
          <a:p>
            <a:r>
              <a:rPr lang="ja-JP" altLang="en-US" dirty="0">
                <a:latin typeface="Meiryo UI" panose="020B0604030504040204" pitchFamily="50" charset="-128"/>
                <a:ea typeface="Meiryo UI" panose="020B0604030504040204" pitchFamily="50" charset="-128"/>
              </a:rPr>
              <a:t>　</a:t>
            </a:r>
            <a:r>
              <a:rPr lang="ja-JP" altLang="en-US" dirty="0" smtClean="0">
                <a:latin typeface="Meiryo UI" panose="020B0604030504040204" pitchFamily="50" charset="-128"/>
                <a:ea typeface="Meiryo UI" panose="020B0604030504040204" pitchFamily="50" charset="-128"/>
              </a:rPr>
              <a:t>　・　保護者周知</a:t>
            </a:r>
            <a:endParaRPr lang="en-US" altLang="ja-JP" dirty="0" smtClean="0">
              <a:latin typeface="Meiryo UI" panose="020B0604030504040204" pitchFamily="50" charset="-128"/>
              <a:ea typeface="Meiryo UI" panose="020B0604030504040204" pitchFamily="50" charset="-128"/>
            </a:endParaRPr>
          </a:p>
          <a:p>
            <a:r>
              <a:rPr lang="ja-JP" altLang="en-US" dirty="0">
                <a:latin typeface="Meiryo UI" panose="020B0604030504040204" pitchFamily="50" charset="-128"/>
                <a:ea typeface="Meiryo UI" panose="020B0604030504040204" pitchFamily="50" charset="-128"/>
              </a:rPr>
              <a:t>　</a:t>
            </a:r>
            <a:r>
              <a:rPr lang="ja-JP" altLang="en-US" dirty="0" smtClean="0">
                <a:latin typeface="Meiryo UI" panose="020B0604030504040204" pitchFamily="50" charset="-128"/>
                <a:ea typeface="Meiryo UI" panose="020B0604030504040204" pitchFamily="50" charset="-128"/>
              </a:rPr>
              <a:t>　　要綱等を配付し、内容確認</a:t>
            </a:r>
            <a:r>
              <a:rPr lang="ja-JP" altLang="en-US" dirty="0">
                <a:latin typeface="Meiryo UI" panose="020B0604030504040204" pitchFamily="50" charset="-128"/>
                <a:ea typeface="Meiryo UI" panose="020B0604030504040204" pitchFamily="50" charset="-128"/>
              </a:rPr>
              <a:t>・</a:t>
            </a:r>
            <a:r>
              <a:rPr lang="ja-JP" altLang="en-US" dirty="0" smtClean="0">
                <a:latin typeface="Meiryo UI" panose="020B0604030504040204" pitchFamily="50" charset="-128"/>
                <a:ea typeface="Meiryo UI" panose="020B0604030504040204" pitchFamily="50" charset="-128"/>
              </a:rPr>
              <a:t>承諾した旨の自署書面の提出</a:t>
            </a:r>
            <a:r>
              <a:rPr lang="ja-JP" altLang="en-US" smtClean="0">
                <a:latin typeface="Meiryo UI" panose="020B0604030504040204" pitchFamily="50" charset="-128"/>
                <a:ea typeface="Meiryo UI" panose="020B0604030504040204" pitchFamily="50" charset="-128"/>
              </a:rPr>
              <a:t>を</a:t>
            </a:r>
            <a:r>
              <a:rPr lang="ja-JP" altLang="en-US" smtClean="0">
                <a:latin typeface="Meiryo UI" panose="020B0604030504040204" pitchFamily="50" charset="-128"/>
                <a:ea typeface="Meiryo UI" panose="020B0604030504040204" pitchFamily="50" charset="-128"/>
              </a:rPr>
              <a:t>求める</a:t>
            </a:r>
            <a:r>
              <a:rPr lang="ja-JP" altLang="en-US" dirty="0" smtClean="0">
                <a:solidFill>
                  <a:srgbClr val="00B0F0"/>
                </a:solidFill>
                <a:latin typeface="Meiryo UI" panose="020B0604030504040204" pitchFamily="50" charset="-128"/>
                <a:ea typeface="Meiryo UI" panose="020B0604030504040204" pitchFamily="50" charset="-128"/>
              </a:rPr>
              <a:t>　</a:t>
            </a:r>
            <a:r>
              <a:rPr lang="ja-JP" altLang="en-US" dirty="0">
                <a:solidFill>
                  <a:srgbClr val="00B0F0"/>
                </a:solidFill>
                <a:latin typeface="Meiryo UI" panose="020B0604030504040204" pitchFamily="50" charset="-128"/>
                <a:ea typeface="Meiryo UI" panose="020B0604030504040204" pitchFamily="50" charset="-128"/>
              </a:rPr>
              <a:t>　</a:t>
            </a:r>
            <a:endParaRPr lang="en-US" altLang="ja-JP" dirty="0" smtClean="0">
              <a:solidFill>
                <a:srgbClr val="00B0F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760113472"/>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11294</TotalTime>
  <Words>405</Words>
  <Application>Microsoft Office PowerPoint</Application>
  <PresentationFormat>ワイド画面</PresentationFormat>
  <Paragraphs>24</Paragraphs>
  <Slides>1</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Meiryo UI</vt:lpstr>
      <vt:lpstr>游ゴシック</vt:lpstr>
      <vt:lpstr>游ゴシック Light</vt:lpstr>
      <vt:lpstr>Arial</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TEST</dc:creator>
  <cp:lastModifiedBy>佐藤　涼子</cp:lastModifiedBy>
  <cp:revision>641</cp:revision>
  <cp:lastPrinted>2022-03-14T23:56:05Z</cp:lastPrinted>
  <dcterms:created xsi:type="dcterms:W3CDTF">2020-10-13T07:30:32Z</dcterms:created>
  <dcterms:modified xsi:type="dcterms:W3CDTF">2023-08-21T02:05:54Z</dcterms:modified>
</cp:coreProperties>
</file>